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705" r:id="rId2"/>
  </p:sldMasterIdLst>
  <p:notesMasterIdLst>
    <p:notesMasterId r:id="rId13"/>
  </p:notesMasterIdLst>
  <p:sldIdLst>
    <p:sldId id="256" r:id="rId3"/>
    <p:sldId id="269" r:id="rId4"/>
    <p:sldId id="257" r:id="rId5"/>
    <p:sldId id="262" r:id="rId6"/>
    <p:sldId id="259" r:id="rId7"/>
    <p:sldId id="260" r:id="rId8"/>
    <p:sldId id="263" r:id="rId9"/>
    <p:sldId id="270" r:id="rId10"/>
    <p:sldId id="261" r:id="rId11"/>
    <p:sldId id="25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55"/>
    <a:srgbClr val="0041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102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48;&#1083;&#1100;&#1103;\!-2023\&#1041;&#1086;&#1088;&#1086;&#1076;&#1080;&#1085;&#1072;\&#1087;&#1088;&#1077;&#1079;&#1077;&#1085;&#1090;&#1072;&#1094;&#1080;&#1103;\2022_10_&#1055;&#1088;&#1086;&#1075;&#1085;&#1086;&#1079;%20&#1085;&#1072;%20202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baseline="0" dirty="0" smtClean="0">
                <a:solidFill>
                  <a:srgbClr val="004155"/>
                </a:solidFill>
                <a:effectLst/>
              </a:rPr>
              <a:t>Прирост ВВП в сопоставимых ценах</a:t>
            </a:r>
            <a:r>
              <a:rPr lang="en-US" sz="1200" b="1" i="0" baseline="0" dirty="0" smtClean="0">
                <a:solidFill>
                  <a:srgbClr val="004155"/>
                </a:solidFill>
                <a:effectLst/>
              </a:rPr>
              <a:t>*</a:t>
            </a:r>
            <a:endParaRPr lang="ru-RU" sz="1200" dirty="0">
              <a:solidFill>
                <a:srgbClr val="004155"/>
              </a:solidFill>
              <a:effectLst/>
            </a:endParaRPr>
          </a:p>
        </c:rich>
      </c:tx>
      <c:layout>
        <c:manualLayout>
          <c:xMode val="edge"/>
          <c:yMode val="edge"/>
          <c:x val="0.16811422385142472"/>
          <c:y val="3.40929224524712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'Прирост ВВП'!$D$8643:$D$8647</c:f>
              <c:strCache>
                <c:ptCount val="5"/>
                <c:pt idx="0">
                  <c:v>Туркменистан</c:v>
                </c:pt>
                <c:pt idx="1">
                  <c:v>Казахстан</c:v>
                </c:pt>
                <c:pt idx="2">
                  <c:v>Иран</c:v>
                </c:pt>
                <c:pt idx="3">
                  <c:v>Китай</c:v>
                </c:pt>
                <c:pt idx="4">
                  <c:v>Узбекистан</c:v>
                </c:pt>
              </c:strCache>
            </c:strRef>
          </c:cat>
          <c:val>
            <c:numRef>
              <c:f>'Прирост ВВП'!$E$8643:$E$8647</c:f>
              <c:numCache>
                <c:formatCode>General</c:formatCode>
                <c:ptCount val="5"/>
                <c:pt idx="0">
                  <c:v>1.1719999999999999</c:v>
                </c:pt>
                <c:pt idx="1">
                  <c:v>2.5070000000000001</c:v>
                </c:pt>
                <c:pt idx="2">
                  <c:v>3.0190000000000001</c:v>
                </c:pt>
                <c:pt idx="3">
                  <c:v>3.2050000000000001</c:v>
                </c:pt>
                <c:pt idx="4">
                  <c:v>5.2030000000000003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27-4FAC-9B29-760B1769A1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9771248"/>
        <c:axId val="178512336"/>
      </c:barChart>
      <c:catAx>
        <c:axId val="7977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512336"/>
        <c:crosses val="autoZero"/>
        <c:auto val="1"/>
        <c:lblAlgn val="ctr"/>
        <c:lblOffset val="100"/>
        <c:noMultiLvlLbl val="0"/>
      </c:catAx>
      <c:valAx>
        <c:axId val="1785123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977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BB-481D-967E-BACF3AE9B58C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8BB-481D-967E-BACF3AE9B58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BB-481D-967E-BACF3AE9B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52"/>
        <c:holeSize val="43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94D11-09B8-4239-8983-49A87861D5DF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C59BF-03ED-4C3A-A44B-55E157FCC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47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FEC27-CDCE-47B8-B389-DF7524FCE0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40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677DE-B199-4C86-AED3-A0033B19F9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889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677DE-B199-4C86-AED3-A0033B19F9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49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ли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2"/>
          <p:cNvSpPr>
            <a:spLocks noGrp="1"/>
          </p:cNvSpPr>
          <p:nvPr>
            <p:ph type="ctrTitle" hasCustomPrompt="1"/>
          </p:nvPr>
        </p:nvSpPr>
        <p:spPr>
          <a:xfrm>
            <a:off x="1014299" y="5415664"/>
            <a:ext cx="723816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  <a:endParaRPr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40558" y="6470889"/>
            <a:ext cx="2458946" cy="2245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 Отчество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865376" y="6464264"/>
            <a:ext cx="4387084" cy="23115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77766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лож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4"/>
          <p:cNvSpPr txBox="1"/>
          <p:nvPr/>
        </p:nvSpPr>
        <p:spPr>
          <a:xfrm>
            <a:off x="266871" y="2902689"/>
            <a:ext cx="11652227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0000" b="1" spc="35" dirty="0">
                <a:pattFill prst="ltUpDiag">
                  <a:fgClr>
                    <a:schemeClr val="tx2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Verdana"/>
                <a:cs typeface="Verdana"/>
              </a:rPr>
              <a:t>ПРИЛОЖЕНИЕ</a:t>
            </a:r>
            <a:endParaRPr lang="ru-RU" sz="10000" dirty="0">
              <a:pattFill prst="ltUpDiag">
                <a:fgClr>
                  <a:schemeClr val="tx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Verdana"/>
              <a:cs typeface="Verdana"/>
            </a:endParaRP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6" name="Holder 6"/>
          <p:cNvSpPr txBox="1">
            <a:spLocks/>
          </p:cNvSpPr>
          <p:nvPr userDrawn="1"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5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>
            <a:spLocks/>
          </p:cNvSpPr>
          <p:nvPr userDrawn="1"/>
        </p:nvSpPr>
        <p:spPr>
          <a:xfrm>
            <a:off x="3160346" y="1978242"/>
            <a:ext cx="5871306" cy="1536700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>
            <a:lvl1pPr marL="0">
              <a:defRPr sz="5500" b="1" i="0">
                <a:solidFill>
                  <a:srgbClr val="231F20"/>
                </a:solidFill>
                <a:latin typeface="Verdana"/>
                <a:ea typeface="+mn-ea"/>
                <a:cs typeface="Verdan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5875" marR="5080" lvl="0" indent="993140" defTabSz="914400" eaLnBrk="1" fontAlgn="auto" latinLnBrk="0" hangingPunct="1">
              <a:lnSpc>
                <a:spcPts val="5300"/>
              </a:lnSpc>
              <a:spcBef>
                <a:spcPts val="1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</a:rPr>
              <a:t>СПАСИБО  ЗА</a:t>
            </a:r>
            <a:r>
              <a:rPr kumimoji="0" lang="ru-RU" sz="5500" b="1" i="0" u="none" strike="noStrike" kern="0" cap="none" spc="-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ru-RU" sz="5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</a:rPr>
              <a:t>ВНИМАНИЕ</a:t>
            </a:r>
          </a:p>
        </p:txBody>
      </p:sp>
      <p:sp>
        <p:nvSpPr>
          <p:cNvPr id="9" name="object 3"/>
          <p:cNvSpPr txBox="1"/>
          <p:nvPr userDrawn="1"/>
        </p:nvSpPr>
        <p:spPr>
          <a:xfrm>
            <a:off x="1069109" y="5200714"/>
            <a:ext cx="5822950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89915">
              <a:lnSpc>
                <a:spcPct val="113100"/>
              </a:lnSpc>
              <a:spcBef>
                <a:spcPts val="100"/>
              </a:spcBef>
            </a:pPr>
            <a:r>
              <a:rPr sz="1400" dirty="0">
                <a:solidFill>
                  <a:srgbClr val="003356"/>
                </a:solidFill>
                <a:cs typeface="Verdana"/>
              </a:rPr>
              <a:t>107078, </a:t>
            </a:r>
            <a:r>
              <a:rPr sz="1400" spc="-5" dirty="0">
                <a:solidFill>
                  <a:srgbClr val="003356"/>
                </a:solidFill>
                <a:cs typeface="Verdana"/>
              </a:rPr>
              <a:t>г. </a:t>
            </a:r>
            <a:r>
              <a:rPr sz="1400" dirty="0">
                <a:solidFill>
                  <a:srgbClr val="003356"/>
                </a:solidFill>
                <a:cs typeface="Verdana"/>
              </a:rPr>
              <a:t>Москва, ул. Маши </a:t>
            </a:r>
            <a:r>
              <a:rPr sz="1400" spc="-5" dirty="0">
                <a:solidFill>
                  <a:srgbClr val="003356"/>
                </a:solidFill>
                <a:cs typeface="Verdana"/>
              </a:rPr>
              <a:t>Порываевой, </a:t>
            </a:r>
            <a:r>
              <a:rPr sz="1400" dirty="0">
                <a:solidFill>
                  <a:srgbClr val="003356"/>
                </a:solidFill>
                <a:cs typeface="Verdana"/>
              </a:rPr>
              <a:t>д. 34, </a:t>
            </a:r>
            <a:r>
              <a:rPr sz="1400" spc="-5" dirty="0">
                <a:solidFill>
                  <a:srgbClr val="003356"/>
                </a:solidFill>
                <a:cs typeface="Verdana"/>
              </a:rPr>
              <a:t>блок </a:t>
            </a:r>
            <a:r>
              <a:rPr sz="1400" dirty="0">
                <a:solidFill>
                  <a:srgbClr val="003356"/>
                </a:solidFill>
                <a:cs typeface="Verdana"/>
              </a:rPr>
              <a:t>1  </a:t>
            </a:r>
            <a:r>
              <a:rPr sz="1400" spc="-5" dirty="0">
                <a:solidFill>
                  <a:srgbClr val="003356"/>
                </a:solidFill>
                <a:cs typeface="Verdana"/>
              </a:rPr>
              <a:t>Тел. +7 (495) </a:t>
            </a:r>
            <a:r>
              <a:rPr sz="1400" dirty="0">
                <a:solidFill>
                  <a:srgbClr val="003356"/>
                </a:solidFill>
                <a:cs typeface="Verdana"/>
              </a:rPr>
              <a:t>988 68 68</a:t>
            </a:r>
            <a:endParaRPr sz="1400" dirty="0">
              <a:solidFill>
                <a:prstClr val="black"/>
              </a:solidFill>
              <a:cs typeface="Verdana"/>
            </a:endParaRPr>
          </a:p>
          <a:p>
            <a:pPr marL="12700">
              <a:spcBef>
                <a:spcPts val="219"/>
              </a:spcBef>
            </a:pPr>
            <a:r>
              <a:rPr sz="1400" dirty="0">
                <a:solidFill>
                  <a:srgbClr val="003356"/>
                </a:solidFill>
                <a:cs typeface="Verdana"/>
              </a:rPr>
              <a:t>Факс </a:t>
            </a:r>
            <a:r>
              <a:rPr sz="1400" spc="-5" dirty="0">
                <a:solidFill>
                  <a:srgbClr val="003356"/>
                </a:solidFill>
                <a:cs typeface="Verdana"/>
              </a:rPr>
              <a:t>+7 (495) </a:t>
            </a:r>
            <a:r>
              <a:rPr sz="1400" dirty="0">
                <a:solidFill>
                  <a:srgbClr val="003356"/>
                </a:solidFill>
                <a:cs typeface="Verdana"/>
              </a:rPr>
              <a:t>748 32</a:t>
            </a:r>
            <a:r>
              <a:rPr sz="1400" spc="-5" dirty="0">
                <a:solidFill>
                  <a:srgbClr val="003356"/>
                </a:solidFill>
                <a:cs typeface="Verdana"/>
              </a:rPr>
              <a:t> </a:t>
            </a:r>
            <a:r>
              <a:rPr sz="1400" dirty="0">
                <a:solidFill>
                  <a:srgbClr val="003356"/>
                </a:solidFill>
                <a:cs typeface="Verdana"/>
              </a:rPr>
              <a:t>32</a:t>
            </a:r>
            <a:endParaRPr sz="1400" dirty="0">
              <a:solidFill>
                <a:prstClr val="black"/>
              </a:solidFill>
              <a:cs typeface="Verdana"/>
            </a:endParaRPr>
          </a:p>
          <a:p>
            <a:pPr marL="12700">
              <a:spcBef>
                <a:spcPts val="610"/>
              </a:spcBef>
            </a:pPr>
            <a:r>
              <a:rPr sz="3300" b="1" baseline="-7575" dirty="0">
                <a:solidFill>
                  <a:schemeClr val="bg1"/>
                </a:solidFill>
                <a:cs typeface="Verdana"/>
              </a:rPr>
              <a:t>8 800 775 01 00 </a:t>
            </a:r>
            <a:r>
              <a:rPr sz="1500" dirty="0">
                <a:solidFill>
                  <a:schemeClr val="bg1"/>
                </a:solidFill>
                <a:cs typeface="Verdana"/>
              </a:rPr>
              <a:t>| </a:t>
            </a:r>
            <a:r>
              <a:rPr sz="1500" spc="-10" dirty="0">
                <a:solidFill>
                  <a:schemeClr val="bg1"/>
                </a:solidFill>
                <a:cs typeface="Verdana"/>
              </a:rPr>
              <a:t>www.rzdlog.ru </a:t>
            </a:r>
            <a:r>
              <a:rPr sz="1500" dirty="0">
                <a:solidFill>
                  <a:schemeClr val="bg1"/>
                </a:solidFill>
                <a:cs typeface="Verdana"/>
              </a:rPr>
              <a:t>|</a:t>
            </a:r>
            <a:r>
              <a:rPr sz="1500" spc="-229" dirty="0">
                <a:solidFill>
                  <a:schemeClr val="bg1"/>
                </a:solidFill>
                <a:cs typeface="Verdana"/>
              </a:rPr>
              <a:t> </a:t>
            </a:r>
            <a:r>
              <a:rPr sz="1500" spc="-10" dirty="0">
                <a:solidFill>
                  <a:schemeClr val="bg1"/>
                </a:solidFill>
                <a:cs typeface="Verdana"/>
              </a:rPr>
              <a:t>info@rzdlog.ru</a:t>
            </a:r>
            <a:endParaRPr sz="1500" dirty="0">
              <a:solidFill>
                <a:schemeClr val="bg1"/>
              </a:solidFill>
              <a:cs typeface="Verdana"/>
            </a:endParaRPr>
          </a:p>
          <a:p>
            <a:pPr marL="12700">
              <a:spcBef>
                <a:spcPts val="675"/>
              </a:spcBef>
            </a:pPr>
            <a:r>
              <a:rPr sz="1000" spc="-5" dirty="0">
                <a:solidFill>
                  <a:srgbClr val="003F53"/>
                </a:solidFill>
                <a:cs typeface="Verdana"/>
              </a:rPr>
              <a:t>Единый информационный </a:t>
            </a:r>
            <a:r>
              <a:rPr sz="1000" dirty="0">
                <a:solidFill>
                  <a:srgbClr val="003F53"/>
                </a:solidFill>
                <a:cs typeface="Verdana"/>
              </a:rPr>
              <a:t>центр 24/7</a:t>
            </a:r>
            <a:endParaRPr sz="1000" dirty="0">
              <a:solidFill>
                <a:prstClr val="black"/>
              </a:solidFill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38461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30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55C7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1901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21445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55C7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3550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21445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55C7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5476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21445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55C7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2440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55C7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787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7" name="Holder 6"/>
          <p:cNvSpPr txBox="1">
            <a:spLocks/>
          </p:cNvSpPr>
          <p:nvPr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49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441325" y="1647203"/>
            <a:ext cx="11398250" cy="174903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pPr>
              <a:spcAft>
                <a:spcPts val="600"/>
              </a:spcAft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Текст слайда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шрифт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Verdana 1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400" dirty="0">
              <a:latin typeface="+mn-lt"/>
              <a:cs typeface="Verdana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441325" y="3550780"/>
            <a:ext cx="5533876" cy="369794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217140" y="3550780"/>
            <a:ext cx="5622435" cy="369794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>
              <a:defRPr sz="14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Текст 9"/>
          <p:cNvSpPr>
            <a:spLocks noGrp="1"/>
          </p:cNvSpPr>
          <p:nvPr>
            <p:ph type="body" sz="quarter" idx="16"/>
          </p:nvPr>
        </p:nvSpPr>
        <p:spPr>
          <a:xfrm>
            <a:off x="6217141" y="4075113"/>
            <a:ext cx="5622926" cy="2349500"/>
          </a:xfrm>
          <a:prstGeom prst="rect">
            <a:avLst/>
          </a:prstGeo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/>
          <a:lstStyle>
            <a:lvl1pPr marL="342900" marR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7"/>
          </p:nvPr>
        </p:nvSpPr>
        <p:spPr>
          <a:xfrm>
            <a:off x="441325" y="4094741"/>
            <a:ext cx="5534025" cy="2329872"/>
          </a:xfrm>
          <a:prstGeom prst="rect">
            <a:avLst/>
          </a:prstGeom>
        </p:spPr>
        <p:txBody>
          <a:bodyPr/>
          <a:lstStyle>
            <a:lvl1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  <a:defRPr sz="1400"/>
            </a:lvl1pPr>
            <a:lvl2pPr marL="7429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400"/>
            </a:lvl2pPr>
            <a:lvl3pPr marL="12001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400"/>
            </a:lvl3pPr>
            <a:lvl4pPr marL="16573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400"/>
            </a:lvl4pPr>
            <a:lvl5pPr marL="21145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441325" y="1160776"/>
            <a:ext cx="11398250" cy="369794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0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1" name="Holder 6"/>
          <p:cNvSpPr txBox="1">
            <a:spLocks/>
          </p:cNvSpPr>
          <p:nvPr userDrawn="1"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0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абли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аблица 12"/>
          <p:cNvSpPr>
            <a:spLocks noGrp="1"/>
          </p:cNvSpPr>
          <p:nvPr>
            <p:ph type="tbl" sz="quarter" idx="10"/>
          </p:nvPr>
        </p:nvSpPr>
        <p:spPr>
          <a:xfrm>
            <a:off x="441324" y="1719881"/>
            <a:ext cx="11398251" cy="439261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5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441325" y="1160776"/>
            <a:ext cx="11398250" cy="369794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7" name="Holder 6"/>
          <p:cNvSpPr txBox="1">
            <a:spLocks/>
          </p:cNvSpPr>
          <p:nvPr userDrawn="1"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2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грамм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5695122" y="1687493"/>
            <a:ext cx="6172200" cy="45642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455266" y="1687493"/>
            <a:ext cx="4975225" cy="456421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441325" y="1160776"/>
            <a:ext cx="11398250" cy="369794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0" name="Holder 6"/>
          <p:cNvSpPr txBox="1">
            <a:spLocks/>
          </p:cNvSpPr>
          <p:nvPr userDrawn="1"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6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грамм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441325" y="1667615"/>
            <a:ext cx="3713232" cy="232791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441325" y="1160776"/>
            <a:ext cx="11398250" cy="369794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3" name="Диаграмма 5"/>
          <p:cNvSpPr>
            <a:spLocks noGrp="1"/>
          </p:cNvSpPr>
          <p:nvPr>
            <p:ph type="chart" sz="quarter" idx="19"/>
          </p:nvPr>
        </p:nvSpPr>
        <p:spPr>
          <a:xfrm>
            <a:off x="8126343" y="1667615"/>
            <a:ext cx="3713232" cy="232791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 dirty="0"/>
          </a:p>
        </p:txBody>
      </p:sp>
      <p:sp>
        <p:nvSpPr>
          <p:cNvPr id="14" name="Диаграмма 5"/>
          <p:cNvSpPr>
            <a:spLocks noGrp="1"/>
          </p:cNvSpPr>
          <p:nvPr>
            <p:ph type="chart" sz="quarter" idx="20"/>
          </p:nvPr>
        </p:nvSpPr>
        <p:spPr>
          <a:xfrm>
            <a:off x="4283834" y="1667615"/>
            <a:ext cx="3713232" cy="232791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 dirty="0"/>
          </a:p>
        </p:txBody>
      </p:sp>
      <p:sp>
        <p:nvSpPr>
          <p:cNvPr id="19" name="Диаграмма 5"/>
          <p:cNvSpPr>
            <a:spLocks noGrp="1"/>
          </p:cNvSpPr>
          <p:nvPr>
            <p:ph type="chart" sz="quarter" idx="21"/>
          </p:nvPr>
        </p:nvSpPr>
        <p:spPr>
          <a:xfrm>
            <a:off x="2297941" y="4117831"/>
            <a:ext cx="3713232" cy="232791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20" name="Диаграмма 5"/>
          <p:cNvSpPr>
            <a:spLocks noGrp="1"/>
          </p:cNvSpPr>
          <p:nvPr>
            <p:ph type="chart" sz="quarter" idx="22"/>
          </p:nvPr>
        </p:nvSpPr>
        <p:spPr>
          <a:xfrm>
            <a:off x="6140450" y="4117831"/>
            <a:ext cx="3713232" cy="232791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10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1" name="Holder 6"/>
          <p:cNvSpPr txBox="1">
            <a:spLocks/>
          </p:cNvSpPr>
          <p:nvPr userDrawn="1"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6"/>
          <a:stretch/>
        </p:blipFill>
        <p:spPr>
          <a:xfrm>
            <a:off x="28575" y="205333"/>
            <a:ext cx="11766476" cy="6280527"/>
          </a:xfrm>
          <a:prstGeom prst="rect">
            <a:avLst/>
          </a:prstGeom>
        </p:spPr>
      </p:pic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6" name="Holder 6"/>
          <p:cNvSpPr txBox="1">
            <a:spLocks/>
          </p:cNvSpPr>
          <p:nvPr userDrawn="1"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87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1"/>
          <a:stretch/>
        </p:blipFill>
        <p:spPr>
          <a:xfrm>
            <a:off x="574820" y="510363"/>
            <a:ext cx="11233372" cy="5975498"/>
          </a:xfrm>
          <a:prstGeom prst="rect">
            <a:avLst/>
          </a:prstGeom>
        </p:spPr>
      </p:pic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6" name="Holder 6"/>
          <p:cNvSpPr txBox="1">
            <a:spLocks/>
          </p:cNvSpPr>
          <p:nvPr userDrawn="1"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8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 №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69963" y="4398229"/>
            <a:ext cx="7630917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9963" y="3390117"/>
            <a:ext cx="7630917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0" hasCustomPrompt="1"/>
          </p:nvPr>
        </p:nvSpPr>
        <p:spPr>
          <a:xfrm>
            <a:off x="469962" y="3585100"/>
            <a:ext cx="7630917" cy="75389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2" hasCustomPrompt="1"/>
          </p:nvPr>
        </p:nvSpPr>
        <p:spPr>
          <a:xfrm>
            <a:off x="8475662" y="1778966"/>
            <a:ext cx="3716338" cy="4672013"/>
          </a:xfrm>
          <a:prstGeom prst="rect">
            <a:avLst/>
          </a:prstGeom>
          <a:noFill/>
        </p:spPr>
        <p:txBody>
          <a:bodyPr/>
          <a:lstStyle>
            <a:lvl1pPr>
              <a:defRPr sz="35000" b="1">
                <a:pattFill prst="ltUpDiag">
                  <a:fgClr>
                    <a:schemeClr val="tx2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20" name="object 34"/>
          <p:cNvSpPr txBox="1"/>
          <p:nvPr/>
        </p:nvSpPr>
        <p:spPr>
          <a:xfrm>
            <a:off x="266871" y="4529471"/>
            <a:ext cx="8037157" cy="2013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0" b="1" spc="35" dirty="0">
                <a:pattFill prst="ltUpDiag">
                  <a:fgClr>
                    <a:schemeClr val="tx2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Verdana"/>
                <a:cs typeface="Verdana"/>
              </a:rPr>
              <a:t>ВОПРОС</a:t>
            </a:r>
            <a:endParaRPr lang="ru-RU" sz="13000" dirty="0">
              <a:pattFill prst="ltUpDiag">
                <a:fgClr>
                  <a:schemeClr val="tx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Verdana"/>
              <a:cs typeface="Verdana"/>
            </a:endParaRPr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9" name="Holder 6"/>
          <p:cNvSpPr txBox="1">
            <a:spLocks/>
          </p:cNvSpPr>
          <p:nvPr userDrawn="1"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19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49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86" r:id="rId3"/>
    <p:sldLayoutId id="2147483673" r:id="rId4"/>
    <p:sldLayoutId id="2147483674" r:id="rId5"/>
    <p:sldLayoutId id="2147483687" r:id="rId6"/>
    <p:sldLayoutId id="2147483688" r:id="rId7"/>
    <p:sldLayoutId id="2147483689" r:id="rId8"/>
    <p:sldLayoutId id="2147483675" r:id="rId9"/>
    <p:sldLayoutId id="2147483676" r:id="rId10"/>
    <p:sldLayoutId id="2147483677" r:id="rId11"/>
    <p:sldLayoutId id="2147483704" r:id="rId12"/>
  </p:sldLayoutIdLst>
  <p:txStyles>
    <p:titleStyle>
      <a:lvl1pPr eaLnBrk="1" hangingPunct="1">
        <a:defRPr sz="1400" baseline="0">
          <a:solidFill>
            <a:schemeClr val="bg2">
              <a:lumMod val="10000"/>
            </a:schemeClr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84645" y="1087168"/>
            <a:ext cx="6348095" cy="427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21445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6047" y="6614584"/>
            <a:ext cx="196215" cy="164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455C7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417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10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4299" y="5400121"/>
            <a:ext cx="7619062" cy="1154162"/>
          </a:xfrm>
        </p:spPr>
        <p:txBody>
          <a:bodyPr/>
          <a:lstStyle/>
          <a:p>
            <a:r>
              <a:rPr lang="ru-RU" sz="2500" dirty="0" smtClean="0">
                <a:solidFill>
                  <a:schemeClr val="accent5"/>
                </a:solidFill>
                <a:cs typeface="Verdana"/>
              </a:rPr>
              <a:t>МЕЖДУНАРОДНЫЙ ТРАНСПОРТНЫЙ КОРИДОР «СЕВЕР –</a:t>
            </a:r>
            <a:r>
              <a:rPr lang="ru-RU" sz="2500" spc="-95" dirty="0" smtClean="0">
                <a:solidFill>
                  <a:schemeClr val="accent5"/>
                </a:solidFill>
                <a:cs typeface="Verdana"/>
              </a:rPr>
              <a:t> </a:t>
            </a:r>
            <a:r>
              <a:rPr lang="ru-RU" sz="2500" spc="-5" dirty="0" smtClean="0">
                <a:solidFill>
                  <a:schemeClr val="accent5"/>
                </a:solidFill>
                <a:cs typeface="Verdana"/>
              </a:rPr>
              <a:t>ЮГ»</a:t>
            </a:r>
            <a:r>
              <a:rPr lang="ru-RU" sz="2500" dirty="0" smtClean="0">
                <a:solidFill>
                  <a:schemeClr val="accent5"/>
                </a:solidFill>
                <a:cs typeface="Verdana"/>
              </a:rPr>
              <a:t/>
            </a:r>
            <a:br>
              <a:rPr lang="ru-RU" sz="2500" dirty="0" smtClean="0">
                <a:solidFill>
                  <a:schemeClr val="accent5"/>
                </a:solidFill>
                <a:cs typeface="Verdana"/>
              </a:rPr>
            </a:br>
            <a:endParaRPr lang="ru-RU" sz="25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13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605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44500" y="403627"/>
            <a:ext cx="55352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«РЖД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ЛОГИСТИКА» — ХАРАКТЕРИСТИКА</a:t>
            </a:r>
            <a:r>
              <a:rPr kumimoji="0" sz="1400" b="1" i="0" u="none" strike="noStrike" kern="1200" cap="none" spc="-215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КОМПАНИИ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5000" y="1713528"/>
            <a:ext cx="2898140" cy="665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2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а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также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обособленные 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подразделения,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дочерние</a:t>
            </a:r>
            <a:r>
              <a:rPr kumimoji="0" sz="1200" b="0" i="0" u="none" strike="noStrike" kern="1200" cap="none" spc="-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общества  и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совместные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предприятия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в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России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за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рубежом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05000" y="1329735"/>
            <a:ext cx="16744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135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12</a:t>
            </a:r>
            <a:r>
              <a:rPr kumimoji="0" sz="3000" b="1" i="0" u="none" strike="noStrike" kern="1200" cap="none" spc="-615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ФИЛИАЛОВ,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5027" y="4579818"/>
            <a:ext cx="1524000" cy="3606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2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обработанных 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грузов за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2022</a:t>
            </a:r>
            <a:r>
              <a:rPr kumimoji="0" sz="1200" b="0" i="0" u="none" strike="noStrike" kern="1200" cap="none" spc="-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год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05808" y="4015838"/>
            <a:ext cx="8604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27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36,4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05808" y="4396838"/>
            <a:ext cx="9328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млн</a:t>
            </a:r>
            <a:r>
              <a:rPr kumimoji="0" sz="1400" b="1" i="0" u="none" strike="noStrike" kern="1200" cap="none" spc="-14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тонн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04999" y="2771388"/>
            <a:ext cx="10896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3</a:t>
            </a:r>
            <a:r>
              <a:rPr kumimoji="0" sz="3000" b="1" i="0" u="none" strike="noStrike" kern="1200" cap="none" spc="-605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3000" b="1" i="0" u="none" strike="noStrike" kern="1200" cap="none" spc="-27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700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04999" y="3161408"/>
            <a:ext cx="10020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32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клиентов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</a:t>
            </a:r>
            <a:r>
              <a:rPr kumimoji="0" sz="1200" b="0" i="0" u="none" strike="noStrike" kern="1200" cap="none" spc="-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партнеров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04999" y="6024242"/>
            <a:ext cx="9512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32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выручка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за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2022</a:t>
            </a:r>
            <a:r>
              <a:rPr kumimoji="0" sz="1200" b="0" i="0" u="none" strike="noStrike" kern="1200" cap="none" spc="-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год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05000" y="5464972"/>
            <a:ext cx="8604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27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40,8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05000" y="5845972"/>
            <a:ext cx="13042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млрд</a:t>
            </a:r>
            <a:r>
              <a:rPr kumimoji="0" sz="1400" b="1" i="0" u="none" strike="noStrike" kern="1200" cap="none" spc="-13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рублей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75" dirty="0"/>
              <a:t>ЛОГИСТИЧЕСКАЯ</a:t>
            </a:r>
            <a:r>
              <a:rPr spc="20" dirty="0"/>
              <a:t> </a:t>
            </a:r>
            <a:r>
              <a:rPr spc="80" dirty="0"/>
              <a:t>ЭКОСИСТЕМА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848073" y="1371648"/>
            <a:ext cx="38125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для всех видов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бизнеса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8" name="Holder 6"/>
          <p:cNvSpPr txBox="1">
            <a:spLocks/>
          </p:cNvSpPr>
          <p:nvPr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/>
              </a:rPr>
              <a:pPr algn="ctr"/>
              <a:t>2</a:t>
            </a:fld>
            <a:endParaRPr lang="ru-RU" dirty="0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21636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" r="1600" b="11435"/>
          <a:stretch/>
        </p:blipFill>
        <p:spPr>
          <a:xfrm>
            <a:off x="8514608" y="1042682"/>
            <a:ext cx="3677392" cy="24011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3451747"/>
            <a:ext cx="12192000" cy="3037763"/>
          </a:xfrm>
          <a:prstGeom prst="rect">
            <a:avLst/>
          </a:prstGeom>
          <a:pattFill prst="ltUpDiag">
            <a:fgClr>
              <a:schemeClr val="tx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3"/>
          <a:stretch/>
        </p:blipFill>
        <p:spPr>
          <a:xfrm>
            <a:off x="0" y="3449782"/>
            <a:ext cx="12192000" cy="3407789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>
                <a:cs typeface="Verdana"/>
              </a:rPr>
              <a:t>МЕЖДУНАРОДНЫЙ ТРАНСПОРТНЫЙ КОРИДОР «СЕВЕР –</a:t>
            </a:r>
            <a:r>
              <a:rPr lang="ru-RU" spc="-95" dirty="0">
                <a:cs typeface="Verdana"/>
              </a:rPr>
              <a:t> </a:t>
            </a:r>
            <a:r>
              <a:rPr lang="ru-RU" spc="-5" dirty="0">
                <a:cs typeface="Verdana"/>
              </a:rPr>
              <a:t>ЮГ</a:t>
            </a:r>
            <a:r>
              <a:rPr lang="ru-RU" spc="-5" dirty="0" smtClean="0">
                <a:cs typeface="Verdana"/>
              </a:rPr>
              <a:t>»</a:t>
            </a:r>
            <a:endParaRPr lang="ru-RU" dirty="0">
              <a:cs typeface="Verdana"/>
            </a:endParaRPr>
          </a:p>
        </p:txBody>
      </p:sp>
      <p:sp>
        <p:nvSpPr>
          <p:cNvPr id="4" name="object 2"/>
          <p:cNvSpPr txBox="1"/>
          <p:nvPr/>
        </p:nvSpPr>
        <p:spPr>
          <a:xfrm>
            <a:off x="-1" y="1157168"/>
            <a:ext cx="8514607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55" indent="306070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Verdana"/>
                <a:cs typeface="Verdana"/>
              </a:rPr>
              <a:t>Это</a:t>
            </a:r>
            <a:r>
              <a:rPr sz="1400" b="1" spc="-50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мультимодальный</a:t>
            </a:r>
            <a:r>
              <a:rPr sz="1400" b="1" spc="-45" dirty="0">
                <a:latin typeface="Verdana"/>
                <a:cs typeface="Verdana"/>
              </a:rPr>
              <a:t> </a:t>
            </a:r>
            <a:r>
              <a:rPr sz="1400" b="1" spc="-5" dirty="0" err="1">
                <a:latin typeface="Verdana"/>
                <a:cs typeface="Verdana"/>
              </a:rPr>
              <a:t>маршрут</a:t>
            </a:r>
            <a:r>
              <a:rPr sz="1400" b="1" spc="-5" dirty="0">
                <a:latin typeface="Verdana"/>
                <a:cs typeface="Verdana"/>
              </a:rPr>
              <a:t> </a:t>
            </a:r>
            <a:r>
              <a:rPr sz="1400" b="1" spc="-5" dirty="0" err="1" smtClean="0">
                <a:latin typeface="Verdana"/>
                <a:cs typeface="Verdana"/>
              </a:rPr>
              <a:t>транспортировки</a:t>
            </a:r>
            <a:r>
              <a:rPr sz="1400" b="1" spc="-5" dirty="0" smtClean="0">
                <a:latin typeface="Verdana"/>
                <a:cs typeface="Verdana"/>
              </a:rPr>
              <a:t> </a:t>
            </a:r>
            <a:r>
              <a:rPr sz="1400" b="1" spc="-5" dirty="0" err="1">
                <a:latin typeface="Verdana"/>
                <a:cs typeface="Verdana"/>
              </a:rPr>
              <a:t>грузов</a:t>
            </a:r>
            <a:r>
              <a:rPr sz="1400" b="1" spc="-55" dirty="0">
                <a:latin typeface="Verdana"/>
                <a:cs typeface="Verdana"/>
              </a:rPr>
              <a:t> </a:t>
            </a:r>
            <a:r>
              <a:rPr lang="en-US" sz="1400" b="1" spc="-55" dirty="0" smtClean="0">
                <a:latin typeface="Verdana"/>
                <a:cs typeface="Verdana"/>
              </a:rPr>
              <a:t/>
            </a:r>
            <a:br>
              <a:rPr lang="en-US" sz="1400" b="1" spc="-55" dirty="0" smtClean="0">
                <a:latin typeface="Verdana"/>
                <a:cs typeface="Verdana"/>
              </a:rPr>
            </a:br>
            <a:r>
              <a:rPr sz="1400" b="1" spc="-5" dirty="0" err="1" smtClean="0">
                <a:latin typeface="Verdana"/>
                <a:cs typeface="Verdana"/>
              </a:rPr>
              <a:t>из</a:t>
            </a:r>
            <a:r>
              <a:rPr sz="1400" b="1" spc="-25" dirty="0" smtClean="0">
                <a:latin typeface="Verdana"/>
                <a:cs typeface="Verdana"/>
              </a:rPr>
              <a:t> </a:t>
            </a:r>
            <a:r>
              <a:rPr sz="1400" b="1" spc="-5" dirty="0" err="1">
                <a:latin typeface="Verdana"/>
                <a:cs typeface="Verdana"/>
              </a:rPr>
              <a:t>России</a:t>
            </a:r>
            <a:r>
              <a:rPr sz="1400" b="1" spc="-5" dirty="0">
                <a:latin typeface="Verdana"/>
                <a:cs typeface="Verdana"/>
              </a:rPr>
              <a:t> </a:t>
            </a:r>
            <a:r>
              <a:rPr sz="1400" b="1" dirty="0" smtClean="0">
                <a:latin typeface="Verdana"/>
                <a:cs typeface="Verdana"/>
              </a:rPr>
              <a:t>в</a:t>
            </a:r>
            <a:r>
              <a:rPr lang="en-US" sz="1400" b="1" dirty="0" smtClean="0">
                <a:latin typeface="Verdana"/>
                <a:cs typeface="Verdana"/>
              </a:rPr>
              <a:t> </a:t>
            </a:r>
            <a:r>
              <a:rPr sz="1400" b="1" spc="-5" dirty="0" err="1" smtClean="0">
                <a:latin typeface="Verdana"/>
                <a:cs typeface="Verdana"/>
              </a:rPr>
              <a:t>порты</a:t>
            </a:r>
            <a:r>
              <a:rPr sz="1400" b="1" spc="-5" dirty="0" smtClean="0">
                <a:latin typeface="Verdana"/>
                <a:cs typeface="Verdana"/>
              </a:rPr>
              <a:t> </a:t>
            </a:r>
            <a:r>
              <a:rPr sz="1400" b="1" spc="-5" dirty="0" err="1">
                <a:latin typeface="Verdana"/>
                <a:cs typeface="Verdana"/>
              </a:rPr>
              <a:t>Персидского</a:t>
            </a:r>
            <a:r>
              <a:rPr sz="1400" b="1" spc="-90" dirty="0">
                <a:latin typeface="Verdana"/>
                <a:cs typeface="Verdana"/>
              </a:rPr>
              <a:t> </a:t>
            </a:r>
            <a:r>
              <a:rPr sz="1400" b="1" spc="-5" dirty="0" err="1" smtClean="0">
                <a:latin typeface="Verdana"/>
                <a:cs typeface="Verdana"/>
              </a:rPr>
              <a:t>залива</a:t>
            </a:r>
            <a:r>
              <a:rPr lang="en-US" sz="1400" b="1" dirty="0">
                <a:latin typeface="Verdana"/>
                <a:cs typeface="Verdana"/>
              </a:rPr>
              <a:t> </a:t>
            </a:r>
            <a:r>
              <a:rPr sz="1400" b="1" dirty="0" smtClean="0">
                <a:latin typeface="Verdana"/>
                <a:cs typeface="Verdana"/>
              </a:rPr>
              <a:t>с </a:t>
            </a:r>
            <a:r>
              <a:rPr sz="1400" b="1" dirty="0" err="1">
                <a:latin typeface="Verdana"/>
                <a:cs typeface="Verdana"/>
              </a:rPr>
              <a:t>возможностью</a:t>
            </a:r>
            <a:r>
              <a:rPr sz="1400" b="1" spc="-65" dirty="0">
                <a:latin typeface="Verdana"/>
                <a:cs typeface="Verdana"/>
              </a:rPr>
              <a:t> </a:t>
            </a:r>
            <a:r>
              <a:rPr lang="en-US" sz="1400" b="1" spc="-65" dirty="0" smtClean="0">
                <a:latin typeface="Verdana"/>
                <a:cs typeface="Verdana"/>
              </a:rPr>
              <a:t/>
            </a:r>
            <a:br>
              <a:rPr lang="en-US" sz="1400" b="1" spc="-65" dirty="0" smtClean="0">
                <a:latin typeface="Verdana"/>
                <a:cs typeface="Verdana"/>
              </a:rPr>
            </a:br>
            <a:r>
              <a:rPr sz="1400" b="1" spc="-5" dirty="0" err="1" smtClean="0">
                <a:latin typeface="Verdana"/>
                <a:cs typeface="Verdana"/>
              </a:rPr>
              <a:t>их</a:t>
            </a:r>
            <a:r>
              <a:rPr sz="1400" b="1" spc="-30" dirty="0" smtClean="0">
                <a:latin typeface="Verdana"/>
                <a:cs typeface="Verdana"/>
              </a:rPr>
              <a:t> </a:t>
            </a:r>
            <a:r>
              <a:rPr sz="1400" b="1" dirty="0" err="1" smtClean="0">
                <a:latin typeface="Verdana"/>
                <a:cs typeface="Verdana"/>
              </a:rPr>
              <a:t>дальнейшей</a:t>
            </a:r>
            <a:r>
              <a:rPr sz="1400" b="1" dirty="0" smtClean="0">
                <a:latin typeface="Verdana"/>
                <a:cs typeface="Verdana"/>
              </a:rPr>
              <a:t> </a:t>
            </a:r>
            <a:r>
              <a:rPr sz="1400" b="1" dirty="0" err="1">
                <a:latin typeface="Verdana"/>
                <a:cs typeface="Verdana"/>
              </a:rPr>
              <a:t>отправки</a:t>
            </a:r>
            <a:r>
              <a:rPr sz="1400" b="1" dirty="0">
                <a:latin typeface="Verdana"/>
                <a:cs typeface="Verdana"/>
              </a:rPr>
              <a:t> </a:t>
            </a:r>
            <a:r>
              <a:rPr sz="1400" b="1" dirty="0" smtClean="0">
                <a:latin typeface="Verdana"/>
                <a:cs typeface="Verdana"/>
              </a:rPr>
              <a:t>в </a:t>
            </a:r>
            <a:r>
              <a:rPr sz="1400" b="1" spc="-5" dirty="0">
                <a:latin typeface="Verdana"/>
                <a:cs typeface="Verdana"/>
              </a:rPr>
              <a:t>порты</a:t>
            </a:r>
            <a:r>
              <a:rPr sz="1400" b="1" spc="-95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Индии</a:t>
            </a:r>
            <a:endParaRPr sz="1400" b="1" dirty="0">
              <a:latin typeface="Verdana"/>
              <a:cs typeface="Verdana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0" y="2199119"/>
            <a:ext cx="8467106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1400" spc="-5" dirty="0" err="1">
                <a:solidFill>
                  <a:srgbClr val="231F20"/>
                </a:solidFill>
                <a:latin typeface="Verdana"/>
                <a:cs typeface="Verdana"/>
              </a:rPr>
              <a:t>Протяженность</a:t>
            </a:r>
            <a:r>
              <a:rPr sz="1400" spc="-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400" dirty="0" err="1" smtClean="0">
                <a:solidFill>
                  <a:srgbClr val="231F20"/>
                </a:solidFill>
                <a:latin typeface="Verdana"/>
                <a:cs typeface="Verdana"/>
              </a:rPr>
              <a:t>коридора</a:t>
            </a:r>
            <a:r>
              <a:rPr lang="en-US" sz="1400" dirty="0" smtClean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lang="ru-RU" sz="1400" dirty="0">
                <a:solidFill>
                  <a:srgbClr val="231F20"/>
                </a:solidFill>
                <a:cs typeface="Verdana"/>
              </a:rPr>
              <a:t>в </a:t>
            </a:r>
            <a:r>
              <a:rPr lang="ru-RU" sz="1400" spc="-5" dirty="0">
                <a:solidFill>
                  <a:srgbClr val="231F20"/>
                </a:solidFill>
                <a:cs typeface="Verdana"/>
              </a:rPr>
              <a:t>зависимости </a:t>
            </a:r>
            <a:r>
              <a:rPr lang="ru-RU" sz="1400" dirty="0">
                <a:solidFill>
                  <a:srgbClr val="231F20"/>
                </a:solidFill>
                <a:cs typeface="Verdana"/>
              </a:rPr>
              <a:t>от</a:t>
            </a:r>
            <a:r>
              <a:rPr lang="ru-RU" sz="1400" spc="-85" dirty="0">
                <a:solidFill>
                  <a:srgbClr val="231F20"/>
                </a:solidFill>
                <a:cs typeface="Verdana"/>
              </a:rPr>
              <a:t> </a:t>
            </a:r>
            <a:r>
              <a:rPr lang="ru-RU" sz="1400" spc="-5" dirty="0">
                <a:solidFill>
                  <a:srgbClr val="231F20"/>
                </a:solidFill>
                <a:cs typeface="Verdana"/>
              </a:rPr>
              <a:t>маршрута</a:t>
            </a:r>
            <a:endParaRPr lang="ru-RU" sz="1400" dirty="0"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400" dirty="0">
              <a:latin typeface="Verdana"/>
              <a:cs typeface="Verdana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0" y="2780902"/>
            <a:ext cx="8514607" cy="3799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635"/>
              </a:lnSpc>
            </a:pPr>
            <a:r>
              <a:rPr sz="4400" b="1" dirty="0" smtClean="0">
                <a:solidFill>
                  <a:schemeClr val="accent4"/>
                </a:solidFill>
                <a:latin typeface="Verdana"/>
                <a:cs typeface="Verdana"/>
              </a:rPr>
              <a:t>6 </a:t>
            </a:r>
            <a:r>
              <a:rPr sz="4400" b="1" dirty="0">
                <a:solidFill>
                  <a:schemeClr val="accent4"/>
                </a:solidFill>
                <a:latin typeface="Verdana"/>
                <a:cs typeface="Verdana"/>
              </a:rPr>
              <a:t>165</a:t>
            </a:r>
            <a:r>
              <a:rPr sz="4400" b="1" spc="-300" dirty="0">
                <a:solidFill>
                  <a:schemeClr val="accent4"/>
                </a:solidFill>
                <a:latin typeface="Verdana"/>
                <a:cs typeface="Verdana"/>
              </a:rPr>
              <a:t> </a:t>
            </a:r>
            <a:r>
              <a:rPr sz="2200" b="1" dirty="0" err="1" smtClean="0">
                <a:solidFill>
                  <a:schemeClr val="accent4"/>
                </a:solidFill>
                <a:latin typeface="Verdana"/>
                <a:cs typeface="Verdana"/>
              </a:rPr>
              <a:t>км</a:t>
            </a:r>
            <a:r>
              <a:rPr lang="en-US" sz="4400" b="1" dirty="0" smtClean="0">
                <a:solidFill>
                  <a:schemeClr val="accent4"/>
                </a:solidFill>
                <a:latin typeface="Verdana"/>
                <a:cs typeface="Verdana"/>
              </a:rPr>
              <a:t> - </a:t>
            </a:r>
            <a:r>
              <a:rPr sz="4400" b="1" dirty="0" smtClean="0">
                <a:solidFill>
                  <a:schemeClr val="accent4"/>
                </a:solidFill>
                <a:latin typeface="Verdana"/>
                <a:cs typeface="Verdana"/>
              </a:rPr>
              <a:t>7 </a:t>
            </a:r>
            <a:r>
              <a:rPr sz="4400" b="1" dirty="0">
                <a:solidFill>
                  <a:schemeClr val="accent4"/>
                </a:solidFill>
                <a:latin typeface="Verdana"/>
                <a:cs typeface="Verdana"/>
              </a:rPr>
              <a:t>992</a:t>
            </a:r>
            <a:r>
              <a:rPr sz="4400" b="1" spc="-360" dirty="0">
                <a:solidFill>
                  <a:schemeClr val="accent4"/>
                </a:solidFill>
                <a:latin typeface="Verdana"/>
                <a:cs typeface="Verdana"/>
              </a:rPr>
              <a:t> </a:t>
            </a:r>
            <a:r>
              <a:rPr lang="ru-RU" sz="2200" b="1" dirty="0">
                <a:solidFill>
                  <a:schemeClr val="accent4"/>
                </a:solidFill>
                <a:cs typeface="Verdana"/>
              </a:rPr>
              <a:t>км</a:t>
            </a:r>
            <a:endParaRPr sz="2200" dirty="0">
              <a:solidFill>
                <a:schemeClr val="accent4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53888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25"/>
          <a:stretch/>
        </p:blipFill>
        <p:spPr>
          <a:xfrm>
            <a:off x="6562298" y="428"/>
            <a:ext cx="5629701" cy="68571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483510" y="1112293"/>
            <a:ext cx="2708489" cy="2060811"/>
          </a:xfrm>
          <a:prstGeom prst="rect">
            <a:avLst/>
          </a:prstGeom>
          <a:pattFill prst="ltUpDiag">
            <a:fgClr>
              <a:schemeClr val="tx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ЦЕНТРАЛЬНАЯ АЗИЯ В НОВЫХ ЭКОНОМИЧЕСКИХ РЕАЛИЯХ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049378" y="5950236"/>
            <a:ext cx="520422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* - Прогноз </a:t>
            </a:r>
            <a:r>
              <a:rPr lang="ru-RU" sz="700" b="1" dirty="0" smtClean="0"/>
              <a:t>МВФ </a:t>
            </a:r>
            <a:r>
              <a:rPr lang="ru-RU" sz="700" b="1" dirty="0"/>
              <a:t>от октября 2022 </a:t>
            </a:r>
            <a:r>
              <a:rPr lang="ru-RU" sz="700" b="1" dirty="0" smtClean="0"/>
              <a:t>года</a:t>
            </a:r>
            <a:endParaRPr lang="en-US" sz="700" b="1" dirty="0" smtClean="0"/>
          </a:p>
          <a:p>
            <a:pPr lvl="0">
              <a:spcAft>
                <a:spcPts val="600"/>
              </a:spcAft>
              <a:defRPr/>
            </a:pPr>
            <a:r>
              <a:rPr kumimoji="0" 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** - </a:t>
            </a:r>
            <a:r>
              <a:rPr lang="ru-RU" sz="700" b="1" dirty="0"/>
              <a:t>Мощности портов представлены по данным иранских партнеров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53285" y="3443343"/>
            <a:ext cx="5538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chemeClr val="accent4"/>
                </a:solidFill>
                <a:ea typeface="Calibri" panose="020F0502020204030204" pitchFamily="34" charset="0"/>
              </a:rPr>
              <a:t>ИРАН</a:t>
            </a:r>
            <a:r>
              <a:rPr lang="ru-RU" sz="1400" b="1" dirty="0" smtClean="0">
                <a:solidFill>
                  <a:srgbClr val="004154"/>
                </a:solidFill>
                <a:ea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rgbClr val="004154"/>
                </a:solidFill>
                <a:ea typeface="Calibri" panose="020F0502020204030204" pitchFamily="34" charset="0"/>
              </a:rPr>
              <a:t>– надежный партнер с развитой транспортной инфраструктурой </a:t>
            </a:r>
            <a:endParaRPr lang="ru-RU" sz="1400" dirty="0">
              <a:solidFill>
                <a:srgbClr val="004154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86127" y="1412022"/>
            <a:ext cx="2258021" cy="1456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  <a:spcAft>
                <a:spcPts val="0"/>
              </a:spcAft>
              <a:buClr>
                <a:schemeClr val="accent4"/>
              </a:buClr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Инфраструктура южных портов Ирана высоко развита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en-US" sz="14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</a:b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и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имеет хорошую пропускную способность.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91319" y="1045173"/>
            <a:ext cx="6070978" cy="101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ea typeface="Calibri" panose="020F0502020204030204" pitchFamily="34" charset="0"/>
              </a:rPr>
              <a:t>В</a:t>
            </a:r>
            <a:r>
              <a:rPr lang="ru-RU" sz="1400" b="1" dirty="0" smtClean="0">
                <a:ea typeface="Calibri" panose="020F0502020204030204" pitchFamily="34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</a:rPr>
              <a:t>2022 </a:t>
            </a:r>
            <a:r>
              <a:rPr lang="ru-RU" sz="1400" b="1" dirty="0" smtClean="0">
                <a:ea typeface="Calibri" panose="020F0502020204030204" pitchFamily="34" charset="0"/>
              </a:rPr>
              <a:t>ГОДУ </a:t>
            </a:r>
            <a:r>
              <a:rPr lang="ru-RU" sz="1400" b="1" dirty="0">
                <a:ea typeface="Calibri" panose="020F0502020204030204" pitchFamily="34" charset="0"/>
              </a:rPr>
              <a:t>«РЖД ЛОГИСТИКА» </a:t>
            </a:r>
            <a:r>
              <a:rPr lang="ru-RU" sz="1400" b="1" dirty="0" smtClean="0">
                <a:ea typeface="Calibri" panose="020F0502020204030204" pitchFamily="34" charset="0"/>
              </a:rPr>
              <a:t>АКТИВНО ЗАПУСТИЛА ГРУЗЫ ПО </a:t>
            </a:r>
            <a:r>
              <a:rPr lang="ru-RU" sz="1400" b="1" dirty="0">
                <a:ea typeface="Calibri" panose="020F0502020204030204" pitchFamily="34" charset="0"/>
              </a:rPr>
              <a:t>МТК «СЕВЕР – ЮГ</a:t>
            </a:r>
            <a:r>
              <a:rPr lang="ru-RU" sz="1400" b="1" dirty="0" smtClean="0">
                <a:ea typeface="Calibri" panose="020F0502020204030204" pitchFamily="34" charset="0"/>
              </a:rPr>
              <a:t>»,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b="1" dirty="0" smtClean="0">
                <a:ea typeface="Calibri" panose="020F0502020204030204" pitchFamily="34" charset="0"/>
              </a:rPr>
              <a:t>ОБЪЕМ ПЕРЕВОЗОК ВЫРОС В</a:t>
            </a:r>
            <a:endParaRPr lang="ru-RU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560540" y="1554319"/>
            <a:ext cx="202170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3300" b="1" dirty="0" smtClean="0">
                <a:solidFill>
                  <a:schemeClr val="accent4"/>
                </a:solidFill>
                <a:ea typeface="Calibri" panose="020F0502020204030204" pitchFamily="34" charset="0"/>
              </a:rPr>
              <a:t>7,5 РАЗ</a:t>
            </a:r>
            <a:endParaRPr lang="ru-RU" sz="3300" dirty="0">
              <a:solidFill>
                <a:schemeClr val="accent4"/>
              </a:solidFill>
              <a:ea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258802"/>
            <a:ext cx="6317319" cy="2449676"/>
          </a:xfrm>
          <a:prstGeom prst="rect">
            <a:avLst/>
          </a:prstGeom>
          <a:pattFill prst="lt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1228433"/>
              </p:ext>
            </p:extLst>
          </p:nvPr>
        </p:nvGraphicFramePr>
        <p:xfrm>
          <a:off x="593129" y="2258803"/>
          <a:ext cx="5392959" cy="2386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5" name="Picture 217">
            <a:extLst>
              <a:ext uri="{FF2B5EF4-FFF2-40B4-BE49-F238E27FC236}">
                <a16:creationId xmlns:a16="http://schemas.microsoft.com/office/drawing/2014/main" id="{5F9158DC-86AB-12F2-890D-6D152E1B5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268" y="4808096"/>
            <a:ext cx="3292928" cy="1626824"/>
          </a:xfrm>
          <a:prstGeom prst="rect">
            <a:avLst/>
          </a:prstGeom>
        </p:spPr>
      </p:pic>
      <p:graphicFrame>
        <p:nvGraphicFramePr>
          <p:cNvPr id="27" name="Chart 226">
            <a:extLst>
              <a:ext uri="{FF2B5EF4-FFF2-40B4-BE49-F238E27FC236}">
                <a16:creationId xmlns:a16="http://schemas.microsoft.com/office/drawing/2014/main" id="{1F8A6A4E-02B7-B742-D7C9-0723CCD443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9083975"/>
              </p:ext>
            </p:extLst>
          </p:nvPr>
        </p:nvGraphicFramePr>
        <p:xfrm>
          <a:off x="555300" y="4873316"/>
          <a:ext cx="2433561" cy="1626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1B92B7CF-4519-F638-DE99-6F8449CB82D5}"/>
              </a:ext>
            </a:extLst>
          </p:cNvPr>
          <p:cNvSpPr txBox="1"/>
          <p:nvPr/>
        </p:nvSpPr>
        <p:spPr>
          <a:xfrm>
            <a:off x="496771" y="5161571"/>
            <a:ext cx="16186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accent4"/>
                </a:solidFill>
                <a:cs typeface="A Nasr" panose="02000000000000000000" pitchFamily="2" charset="-78"/>
              </a:rPr>
              <a:t>60</a:t>
            </a:r>
            <a:r>
              <a:rPr lang="en-US" sz="3300" b="1" dirty="0" smtClean="0">
                <a:solidFill>
                  <a:schemeClr val="accent4"/>
                </a:solidFill>
                <a:cs typeface="A Nasr" panose="02000000000000000000" pitchFamily="2" charset="-78"/>
              </a:rPr>
              <a:t>%</a:t>
            </a:r>
            <a:endParaRPr lang="en-US" sz="1500" b="1" dirty="0">
              <a:solidFill>
                <a:schemeClr val="accent4"/>
              </a:solidFill>
              <a:cs typeface="A Nasr" panose="02000000000000000000" pitchFamily="2" charset="-7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0151" y="4808096"/>
            <a:ext cx="2290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Мощности южных портов задействованы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на</a:t>
            </a:r>
            <a:endParaRPr lang="ru-RU" sz="1200" dirty="0">
              <a:solidFill>
                <a:schemeClr val="tx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7476" y="5173398"/>
            <a:ext cx="4571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>
                <a:solidFill>
                  <a:schemeClr val="accent4"/>
                </a:solidFill>
                <a:cs typeface="A Nasr" panose="02000000000000000000" pitchFamily="2" charset="-78"/>
              </a:rPr>
              <a:t>**</a:t>
            </a:r>
            <a:endParaRPr lang="en-US" sz="1500" b="1" dirty="0">
              <a:solidFill>
                <a:schemeClr val="accent4"/>
              </a:solidFill>
              <a:cs typeface="A Nas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0257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КАРТА МАРШРУТОВ</a:t>
            </a:r>
            <a:endParaRPr lang="ru-RU" dirty="0"/>
          </a:p>
        </p:txBody>
      </p:sp>
      <p:sp>
        <p:nvSpPr>
          <p:cNvPr id="5" name="Holder 6"/>
          <p:cNvSpPr txBox="1">
            <a:spLocks/>
          </p:cNvSpPr>
          <p:nvPr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70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 rtl="0"/>
            <a:r>
              <a:rPr lang="ru-RU" dirty="0">
                <a:solidFill>
                  <a:srgbClr val="44546A"/>
                </a:solidFill>
              </a:rPr>
              <a:t>ЛОГИСТИКА АГРО и ФАРМАЦЕВТИЧЕСКИХ </a:t>
            </a:r>
            <a:r>
              <a:rPr lang="ru-RU" dirty="0" smtClean="0">
                <a:solidFill>
                  <a:srgbClr val="44546A"/>
                </a:solidFill>
              </a:rPr>
              <a:t>ГРУЗОВ</a:t>
            </a:r>
            <a:endParaRPr lang="ru-RU" dirty="0">
              <a:solidFill>
                <a:srgbClr val="44546A"/>
              </a:solidFill>
            </a:endParaRPr>
          </a:p>
        </p:txBody>
      </p:sp>
      <p:sp>
        <p:nvSpPr>
          <p:cNvPr id="4" name="Holder 6"/>
          <p:cNvSpPr txBox="1">
            <a:spLocks/>
          </p:cNvSpPr>
          <p:nvPr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21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1023637"/>
            <a:ext cx="12192000" cy="861585"/>
          </a:xfrm>
          <a:prstGeom prst="rect">
            <a:avLst/>
          </a:prstGeom>
          <a:pattFill prst="lt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4"/>
          <p:cNvSpPr txBox="1"/>
          <p:nvPr/>
        </p:nvSpPr>
        <p:spPr>
          <a:xfrm>
            <a:off x="459435" y="400303"/>
            <a:ext cx="36487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28465C"/>
                </a:solidFill>
                <a:latin typeface="Verdana"/>
                <a:cs typeface="Verdana"/>
              </a:rPr>
              <a:t>МАРШРУТЫ</a:t>
            </a:r>
            <a:r>
              <a:rPr sz="1400" b="1" spc="-75" dirty="0">
                <a:solidFill>
                  <a:srgbClr val="28465C"/>
                </a:solidFill>
                <a:latin typeface="Verdana"/>
                <a:cs typeface="Verdana"/>
              </a:rPr>
              <a:t> </a:t>
            </a:r>
            <a:r>
              <a:rPr sz="1400" b="1" spc="10" dirty="0">
                <a:solidFill>
                  <a:srgbClr val="28465C"/>
                </a:solidFill>
                <a:latin typeface="Verdana"/>
                <a:cs typeface="Verdana"/>
              </a:rPr>
              <a:t>РЖДЛ</a:t>
            </a:r>
            <a:r>
              <a:rPr sz="1400" b="1" spc="-40" dirty="0">
                <a:solidFill>
                  <a:srgbClr val="28465C"/>
                </a:solidFill>
                <a:latin typeface="Verdana"/>
                <a:cs typeface="Verdana"/>
              </a:rPr>
              <a:t> </a:t>
            </a:r>
            <a:r>
              <a:rPr sz="1400" b="1" spc="5" dirty="0">
                <a:solidFill>
                  <a:srgbClr val="28465C"/>
                </a:solidFill>
                <a:latin typeface="Verdana"/>
                <a:cs typeface="Verdana"/>
              </a:rPr>
              <a:t>МТК</a:t>
            </a:r>
            <a:r>
              <a:rPr sz="1400" b="1" spc="-60" dirty="0">
                <a:solidFill>
                  <a:srgbClr val="28465C"/>
                </a:solidFill>
                <a:latin typeface="Verdana"/>
                <a:cs typeface="Verdana"/>
              </a:rPr>
              <a:t> </a:t>
            </a:r>
            <a:r>
              <a:rPr sz="1400" b="1" spc="5" dirty="0">
                <a:solidFill>
                  <a:srgbClr val="28465C"/>
                </a:solidFill>
                <a:latin typeface="Verdana"/>
                <a:cs typeface="Verdana"/>
              </a:rPr>
              <a:t>СЕВЕР</a:t>
            </a:r>
            <a:r>
              <a:rPr sz="1400" b="1" spc="-30" dirty="0">
                <a:solidFill>
                  <a:srgbClr val="28465C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28465C"/>
                </a:solidFill>
                <a:latin typeface="Verdana"/>
                <a:cs typeface="Verdana"/>
              </a:rPr>
              <a:t>-</a:t>
            </a:r>
            <a:r>
              <a:rPr sz="1400" b="1" spc="-50" dirty="0">
                <a:solidFill>
                  <a:srgbClr val="28465C"/>
                </a:solidFill>
                <a:latin typeface="Verdana"/>
                <a:cs typeface="Verdana"/>
              </a:rPr>
              <a:t> </a:t>
            </a:r>
            <a:r>
              <a:rPr sz="1400" b="1" spc="10" dirty="0">
                <a:solidFill>
                  <a:srgbClr val="28465C"/>
                </a:solidFill>
                <a:latin typeface="Verdana"/>
                <a:cs typeface="Verdana"/>
              </a:rPr>
              <a:t>ЮГ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5719" y="1255710"/>
            <a:ext cx="11014075" cy="4482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/>
            <a:r>
              <a:rPr lang="ru-RU" sz="1400" b="1" dirty="0"/>
              <a:t>Развитие АО «РЖД Логистика» нового сервиса – по восточной ветке МТК «Север – Юг» расширит экспортные и импортные возможности внешнеторговых отношений стран – участниц МТК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67885" y="5982567"/>
            <a:ext cx="108090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Возможность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предоставить клиенту полный комплекс услуг в рамках перевозки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67885" y="5298862"/>
            <a:ext cx="83839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Широкие возможности инфраструктуры стран-участниц коридора</a:t>
            </a:r>
            <a:endParaRPr lang="ru-RU" sz="1200" dirty="0">
              <a:solidFill>
                <a:schemeClr val="tx1">
                  <a:lumMod val="50000"/>
                </a:schemeClr>
              </a:solidFill>
              <a:cs typeface="Verdan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67885" y="4573755"/>
            <a:ext cx="83839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Полная сохранность груза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67885" y="3890050"/>
            <a:ext cx="11029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Широкая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номенклатура перевозимых грузов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7885" y="3167283"/>
            <a:ext cx="11029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Отсутствие зависимости от погодных условий и прогнозируемые сроки доставки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67885" y="2513225"/>
            <a:ext cx="11029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Обширная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география отправок, проработка маршрута с учетом индивидуальных потребностей клиента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988108"/>
            <a:ext cx="12191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60"/>
              </a:spcBef>
            </a:pPr>
            <a:r>
              <a:rPr lang="ru-RU" sz="1400" b="1" spc="60" dirty="0">
                <a:solidFill>
                  <a:srgbClr val="923A91"/>
                </a:solidFill>
                <a:cs typeface="Verdana"/>
              </a:rPr>
              <a:t>ПРЕИМУЩЕСТВА</a:t>
            </a:r>
            <a:r>
              <a:rPr lang="ru-RU" sz="1400" b="1" spc="175" dirty="0">
                <a:solidFill>
                  <a:srgbClr val="923A91"/>
                </a:solidFill>
                <a:cs typeface="Verdana"/>
              </a:rPr>
              <a:t> </a:t>
            </a:r>
            <a:r>
              <a:rPr lang="ru-RU" sz="1400" b="1" spc="55" dirty="0">
                <a:solidFill>
                  <a:srgbClr val="923A91"/>
                </a:solidFill>
                <a:cs typeface="Verdana"/>
              </a:rPr>
              <a:t>СЕРВИСА</a:t>
            </a:r>
            <a:r>
              <a:rPr lang="ru-RU" sz="1400" b="1" spc="50" dirty="0">
                <a:solidFill>
                  <a:srgbClr val="923A91"/>
                </a:solidFill>
                <a:cs typeface="Verdana"/>
              </a:rPr>
              <a:t> </a:t>
            </a:r>
            <a:r>
              <a:rPr lang="ru-RU" sz="1400" b="1" spc="55" dirty="0">
                <a:solidFill>
                  <a:srgbClr val="923A91"/>
                </a:solidFill>
                <a:cs typeface="Verdana"/>
              </a:rPr>
              <a:t>РЖДЛ</a:t>
            </a:r>
            <a:r>
              <a:rPr lang="ru-RU" sz="1400" b="1" spc="130" dirty="0">
                <a:solidFill>
                  <a:srgbClr val="923A91"/>
                </a:solidFill>
                <a:cs typeface="Verdana"/>
              </a:rPr>
              <a:t> </a:t>
            </a:r>
            <a:r>
              <a:rPr lang="ru-RU" sz="1400" b="1" spc="55" dirty="0">
                <a:solidFill>
                  <a:srgbClr val="923A91"/>
                </a:solidFill>
                <a:cs typeface="Verdana"/>
              </a:rPr>
              <a:t>МТК</a:t>
            </a:r>
            <a:r>
              <a:rPr lang="ru-RU" sz="1400" b="1" spc="95" dirty="0">
                <a:solidFill>
                  <a:srgbClr val="923A91"/>
                </a:solidFill>
                <a:cs typeface="Verdana"/>
              </a:rPr>
              <a:t> </a:t>
            </a:r>
            <a:r>
              <a:rPr lang="ru-RU" sz="1400" b="1" spc="60" dirty="0">
                <a:solidFill>
                  <a:srgbClr val="923A91"/>
                </a:solidFill>
                <a:cs typeface="Verdana"/>
              </a:rPr>
              <a:t>СЕВЕР-ЮГ</a:t>
            </a:r>
            <a:endParaRPr lang="ru-RU" sz="1400" dirty="0"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7" t="13469" r="7700" b="68985"/>
          <a:stretch/>
        </p:blipFill>
        <p:spPr>
          <a:xfrm>
            <a:off x="1676315" y="4338750"/>
            <a:ext cx="717247" cy="73488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4" t="35508" r="31783" b="47227"/>
          <a:stretch/>
        </p:blipFill>
        <p:spPr>
          <a:xfrm>
            <a:off x="1676315" y="2318502"/>
            <a:ext cx="717247" cy="7231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" t="76776" r="85790" b="6099"/>
          <a:stretch/>
        </p:blipFill>
        <p:spPr>
          <a:xfrm>
            <a:off x="1680198" y="2988374"/>
            <a:ext cx="717247" cy="7172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4" t="57335" r="18912" b="25400"/>
          <a:stretch/>
        </p:blipFill>
        <p:spPr>
          <a:xfrm>
            <a:off x="1682194" y="3679004"/>
            <a:ext cx="711368" cy="72312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8" t="57264" r="58866" b="25611"/>
          <a:stretch/>
        </p:blipFill>
        <p:spPr>
          <a:xfrm>
            <a:off x="1680022" y="5074380"/>
            <a:ext cx="699610" cy="7172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8" t="76494" r="58866" b="6521"/>
          <a:stretch/>
        </p:blipFill>
        <p:spPr>
          <a:xfrm>
            <a:off x="1680022" y="5765383"/>
            <a:ext cx="699610" cy="711368"/>
          </a:xfrm>
          <a:prstGeom prst="rect">
            <a:avLst/>
          </a:prstGeom>
        </p:spPr>
      </p:pic>
      <p:sp>
        <p:nvSpPr>
          <p:cNvPr id="26" name="Holder 6"/>
          <p:cNvSpPr txBox="1">
            <a:spLocks/>
          </p:cNvSpPr>
          <p:nvPr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33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022883"/>
            <a:ext cx="12192000" cy="5445369"/>
          </a:xfrm>
          <a:prstGeom prst="rect">
            <a:avLst/>
          </a:prstGeom>
          <a:pattFill prst="lt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89213" y="1868659"/>
            <a:ext cx="2456597" cy="3952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Отправка груза в вагоне </a:t>
            </a: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/>
            </a:r>
            <a:b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со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сменой тележек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380510" y="446875"/>
            <a:ext cx="9873833" cy="322675"/>
          </a:xfrm>
        </p:spPr>
        <p:txBody>
          <a:bodyPr/>
          <a:lstStyle/>
          <a:p>
            <a:r>
              <a:rPr lang="ru-RU" dirty="0" smtClean="0"/>
              <a:t>СЕРВИС, ПРЕДЛАГАЕМЫЙ АО «РЖД ЛОГИСТИКА» НА ПОГРАНИЧНОМ ПЕРЕХОДЕ САРАХС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9212" y="1197264"/>
            <a:ext cx="10665726" cy="475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200" b="1" dirty="0">
                <a:solidFill>
                  <a:schemeClr val="accent4"/>
                </a:solidFill>
              </a:rPr>
              <a:t>По прибытию на станцию </a:t>
            </a:r>
            <a:r>
              <a:rPr lang="ru-RU" sz="1200" b="1" dirty="0" err="1">
                <a:solidFill>
                  <a:schemeClr val="accent4"/>
                </a:solidFill>
              </a:rPr>
              <a:t>Сарахс</a:t>
            </a:r>
            <a:r>
              <a:rPr lang="ru-RU" sz="1200" b="1" dirty="0">
                <a:solidFill>
                  <a:schemeClr val="accent4"/>
                </a:solidFill>
              </a:rPr>
              <a:t> </a:t>
            </a:r>
            <a:r>
              <a:rPr lang="ru-RU" sz="1200" b="1" dirty="0" err="1">
                <a:solidFill>
                  <a:schemeClr val="accent4"/>
                </a:solidFill>
              </a:rPr>
              <a:t>эксп</a:t>
            </a:r>
            <a:r>
              <a:rPr lang="ru-RU" sz="1200" b="1" dirty="0">
                <a:solidFill>
                  <a:schemeClr val="accent4"/>
                </a:solidFill>
              </a:rPr>
              <a:t>. АО «РЖД Логистика» </a:t>
            </a:r>
            <a:r>
              <a:rPr lang="ru-RU" sz="1200" b="1" dirty="0" smtClean="0">
                <a:solidFill>
                  <a:schemeClr val="accent4"/>
                </a:solidFill>
              </a:rPr>
              <a:t>с </a:t>
            </a:r>
            <a:r>
              <a:rPr lang="ru-RU" sz="1200" b="1" dirty="0">
                <a:solidFill>
                  <a:schemeClr val="accent4"/>
                </a:solidFill>
              </a:rPr>
              <a:t>помощью надежных партнеров готово оказать </a:t>
            </a:r>
            <a:r>
              <a:rPr lang="ru-RU" sz="1200" b="1" dirty="0" smtClean="0">
                <a:solidFill>
                  <a:schemeClr val="accent4"/>
                </a:solidFill>
              </a:rPr>
              <a:t/>
            </a:r>
            <a:br>
              <a:rPr lang="ru-RU" sz="1200" b="1" dirty="0" smtClean="0">
                <a:solidFill>
                  <a:schemeClr val="accent4"/>
                </a:solidFill>
              </a:rPr>
            </a:br>
            <a:r>
              <a:rPr lang="ru-RU" sz="1200" b="1" dirty="0" smtClean="0">
                <a:solidFill>
                  <a:schemeClr val="accent4"/>
                </a:solidFill>
              </a:rPr>
              <a:t>следующие </a:t>
            </a:r>
            <a:r>
              <a:rPr lang="ru-RU" sz="1200" b="1" dirty="0">
                <a:solidFill>
                  <a:schemeClr val="accent4"/>
                </a:solidFill>
              </a:rPr>
              <a:t>услуги по дальнейшей </a:t>
            </a:r>
            <a:r>
              <a:rPr lang="ru-RU" sz="1200" b="1" dirty="0" smtClean="0">
                <a:solidFill>
                  <a:schemeClr val="accent4"/>
                </a:solidFill>
              </a:rPr>
              <a:t>отправке </a:t>
            </a:r>
            <a:r>
              <a:rPr lang="ru-RU" sz="1200" b="1" dirty="0" smtClean="0">
                <a:solidFill>
                  <a:schemeClr val="accent4"/>
                </a:solidFill>
              </a:rPr>
              <a:t>груза</a:t>
            </a:r>
            <a:endParaRPr lang="ru-RU" sz="1200" b="1" dirty="0">
              <a:solidFill>
                <a:schemeClr val="accent4"/>
              </a:solidFill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8" y="2261406"/>
            <a:ext cx="2171666" cy="162874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8" y="4003185"/>
            <a:ext cx="2171666" cy="1628748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3425589" y="1868659"/>
            <a:ext cx="2456597" cy="3952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ru-RU" sz="900" b="1" dirty="0">
                <a:solidFill>
                  <a:srgbClr val="44546A"/>
                </a:solidFill>
              </a:rPr>
              <a:t>Отправка груза с перегрузом </a:t>
            </a:r>
            <a:r>
              <a:rPr lang="ru-RU" sz="900" b="1" dirty="0" smtClean="0">
                <a:solidFill>
                  <a:srgbClr val="44546A"/>
                </a:solidFill>
              </a:rPr>
              <a:t/>
            </a:r>
            <a:br>
              <a:rPr lang="ru-RU" sz="900" b="1" dirty="0" smtClean="0">
                <a:solidFill>
                  <a:srgbClr val="44546A"/>
                </a:solidFill>
              </a:rPr>
            </a:br>
            <a:r>
              <a:rPr lang="ru-RU" sz="900" b="1" dirty="0" smtClean="0">
                <a:solidFill>
                  <a:srgbClr val="44546A"/>
                </a:solidFill>
              </a:rPr>
              <a:t>в </a:t>
            </a:r>
            <a:r>
              <a:rPr lang="ru-RU" sz="900" b="1" dirty="0">
                <a:solidFill>
                  <a:srgbClr val="44546A"/>
                </a:solidFill>
              </a:rPr>
              <a:t>вагон, автомобиль, контейнер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161965" y="1868659"/>
            <a:ext cx="2456597" cy="3952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ru-RU" sz="900" b="1" dirty="0">
                <a:solidFill>
                  <a:srgbClr val="44546A"/>
                </a:solidFill>
              </a:rPr>
              <a:t>Накопление и отправка грузов через крытый склад либо открытую площадку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898341" y="1868659"/>
            <a:ext cx="2456597" cy="3952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ru-RU" sz="900" b="1" dirty="0">
                <a:solidFill>
                  <a:srgbClr val="44546A"/>
                </a:solidFill>
              </a:rPr>
              <a:t>Перевалка и тарирование сыпучих грузов для дальнейшей отправки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6"/>
          <a:stretch/>
        </p:blipFill>
        <p:spPr>
          <a:xfrm>
            <a:off x="3507475" y="2261406"/>
            <a:ext cx="2206848" cy="162874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8" b="16025"/>
          <a:stretch/>
        </p:blipFill>
        <p:spPr>
          <a:xfrm>
            <a:off x="3507475" y="4003186"/>
            <a:ext cx="2206848" cy="163334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/>
          <a:stretch/>
        </p:blipFill>
        <p:spPr>
          <a:xfrm>
            <a:off x="6304430" y="2408830"/>
            <a:ext cx="2171666" cy="148132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30" y="4003185"/>
            <a:ext cx="2171666" cy="162874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4"/>
          <a:stretch/>
        </p:blipFill>
        <p:spPr>
          <a:xfrm flipH="1">
            <a:off x="9017604" y="3999442"/>
            <a:ext cx="2200856" cy="1637083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03"/>
          <a:stretch/>
        </p:blipFill>
        <p:spPr>
          <a:xfrm>
            <a:off x="9017604" y="2408830"/>
            <a:ext cx="2200856" cy="148078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6" t="13101" r="18656" b="68207"/>
          <a:stretch/>
        </p:blipFill>
        <p:spPr>
          <a:xfrm>
            <a:off x="9629548" y="3306977"/>
            <a:ext cx="1195753" cy="1281723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5" t="35099" r="58142" b="47349"/>
          <a:stretch/>
        </p:blipFill>
        <p:spPr>
          <a:xfrm>
            <a:off x="1274929" y="3363669"/>
            <a:ext cx="1281723" cy="1203570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6" t="35440" r="18656" b="47349"/>
          <a:stretch/>
        </p:blipFill>
        <p:spPr>
          <a:xfrm>
            <a:off x="6822356" y="3375392"/>
            <a:ext cx="1195753" cy="1180124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56755" r="71219" b="25579"/>
          <a:stretch/>
        </p:blipFill>
        <p:spPr>
          <a:xfrm>
            <a:off x="4028656" y="3363669"/>
            <a:ext cx="1250462" cy="121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6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0" y="4271339"/>
            <a:ext cx="12192000" cy="2690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4540386"/>
            <a:ext cx="12192000" cy="1915416"/>
          </a:xfrm>
          <a:prstGeom prst="rect">
            <a:avLst/>
          </a:prstGeom>
          <a:pattFill prst="ltUpDiag">
            <a:fgClr>
              <a:schemeClr val="tx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7624" y="404526"/>
            <a:ext cx="958692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400" b="1" dirty="0" smtClean="0"/>
              <a:t>АКТУАЛЬНОЕ ДЛЯ ЦЕНТРАЛЬНОЙ АЗИИ НАПРАВЛЕНИЕ – ПРОЕКТНАЯ ЛОГИСТИКА</a:t>
            </a:r>
            <a:endParaRPr lang="ru-RU" sz="1400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173736" y="4171415"/>
            <a:ext cx="11808084" cy="23371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" b="1" i="0" u="none" strike="noStrike" kern="1200" cap="none" spc="600" normalizeH="0" baseline="0" noProof="0" dirty="0" smtClean="0">
              <a:ln>
                <a:noFill/>
              </a:ln>
              <a:solidFill>
                <a:srgbClr val="9A3487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ПРЕИМУЩЕСТВА  </a:t>
            </a:r>
            <a:r>
              <a:rPr kumimoji="0" lang="ru-RU" sz="15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ДЛЯ КЛИЕНТА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882379" y="4977768"/>
            <a:ext cx="4828606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1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Мультимодальные</a:t>
            </a:r>
            <a:r>
              <a:rPr kumimoji="0" lang="ru-RU" sz="1400" b="0" i="0" u="none" strike="noStrike" kern="1200" cap="none" spc="-3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перевозки (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железнодорожным, автомобильным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водным транспортом)</a:t>
            </a:r>
            <a:endParaRPr kumimoji="0" lang="ru-RU" sz="1400" b="0" i="0" u="none" strike="noStrike" kern="1200" cap="none" spc="-30" normalizeH="0" baseline="0" noProof="0" dirty="0">
              <a:ln>
                <a:noFill/>
              </a:ln>
              <a:solidFill>
                <a:srgbClr val="2144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C221F3AB-D93B-44A4-BE5B-52C20F95B864}"/>
              </a:ext>
            </a:extLst>
          </p:cNvPr>
          <p:cNvGrpSpPr/>
          <p:nvPr/>
        </p:nvGrpSpPr>
        <p:grpSpPr>
          <a:xfrm>
            <a:off x="576944" y="4608688"/>
            <a:ext cx="305435" cy="305435"/>
            <a:chOff x="3576516" y="4942424"/>
            <a:chExt cx="305435" cy="305435"/>
          </a:xfrm>
        </p:grpSpPr>
        <p:sp>
          <p:nvSpPr>
            <p:cNvPr id="86" name="object 43">
              <a:extLst>
                <a:ext uri="{FF2B5EF4-FFF2-40B4-BE49-F238E27FC236}">
                  <a16:creationId xmlns:a16="http://schemas.microsoft.com/office/drawing/2014/main" id="{13135CC4-2B34-4B37-9060-2D700204DE2A}"/>
                </a:ext>
              </a:extLst>
            </p:cNvPr>
            <p:cNvSpPr/>
            <p:nvPr/>
          </p:nvSpPr>
          <p:spPr>
            <a:xfrm>
              <a:off x="3576516" y="4942424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5" h="305435">
                  <a:moveTo>
                    <a:pt x="152463" y="0"/>
                  </a:moveTo>
                  <a:lnTo>
                    <a:pt x="104274" y="7771"/>
                  </a:lnTo>
                  <a:lnTo>
                    <a:pt x="62421" y="29413"/>
                  </a:lnTo>
                  <a:lnTo>
                    <a:pt x="29417" y="62416"/>
                  </a:lnTo>
                  <a:lnTo>
                    <a:pt x="7772" y="104269"/>
                  </a:lnTo>
                  <a:lnTo>
                    <a:pt x="0" y="152463"/>
                  </a:lnTo>
                  <a:lnTo>
                    <a:pt x="7772" y="200646"/>
                  </a:lnTo>
                  <a:lnTo>
                    <a:pt x="29417" y="242495"/>
                  </a:lnTo>
                  <a:lnTo>
                    <a:pt x="62421" y="275497"/>
                  </a:lnTo>
                  <a:lnTo>
                    <a:pt x="104274" y="297141"/>
                  </a:lnTo>
                  <a:lnTo>
                    <a:pt x="152463" y="304914"/>
                  </a:lnTo>
                  <a:lnTo>
                    <a:pt x="200652" y="297141"/>
                  </a:lnTo>
                  <a:lnTo>
                    <a:pt x="242505" y="275497"/>
                  </a:lnTo>
                  <a:lnTo>
                    <a:pt x="275509" y="242495"/>
                  </a:lnTo>
                  <a:lnTo>
                    <a:pt x="297154" y="200646"/>
                  </a:lnTo>
                  <a:lnTo>
                    <a:pt x="304927" y="152463"/>
                  </a:lnTo>
                  <a:lnTo>
                    <a:pt x="297154" y="104269"/>
                  </a:lnTo>
                  <a:lnTo>
                    <a:pt x="275509" y="62416"/>
                  </a:lnTo>
                  <a:lnTo>
                    <a:pt x="242505" y="29413"/>
                  </a:lnTo>
                  <a:lnTo>
                    <a:pt x="200652" y="7771"/>
                  </a:lnTo>
                  <a:lnTo>
                    <a:pt x="152463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7" name="object 44">
              <a:extLst>
                <a:ext uri="{FF2B5EF4-FFF2-40B4-BE49-F238E27FC236}">
                  <a16:creationId xmlns:a16="http://schemas.microsoft.com/office/drawing/2014/main" id="{19AA2A90-511D-4FEB-9B79-1DBC1F780E59}"/>
                </a:ext>
              </a:extLst>
            </p:cNvPr>
            <p:cNvSpPr/>
            <p:nvPr/>
          </p:nvSpPr>
          <p:spPr>
            <a:xfrm>
              <a:off x="3655490" y="5001231"/>
              <a:ext cx="146697" cy="18728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889765" y="4625203"/>
            <a:ext cx="2214068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1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3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Сервис «одного окна»</a:t>
            </a:r>
          </a:p>
        </p:txBody>
      </p:sp>
      <p:grpSp>
        <p:nvGrpSpPr>
          <p:cNvPr id="89" name="Группа 88"/>
          <p:cNvGrpSpPr/>
          <p:nvPr/>
        </p:nvGrpSpPr>
        <p:grpSpPr>
          <a:xfrm>
            <a:off x="6939856" y="5494012"/>
            <a:ext cx="305435" cy="305435"/>
            <a:chOff x="196527" y="5492954"/>
            <a:chExt cx="305435" cy="305435"/>
          </a:xfrm>
        </p:grpSpPr>
        <p:sp>
          <p:nvSpPr>
            <p:cNvPr id="90" name="object 9">
              <a:extLst>
                <a:ext uri="{FF2B5EF4-FFF2-40B4-BE49-F238E27FC236}">
                  <a16:creationId xmlns:a16="http://schemas.microsoft.com/office/drawing/2014/main" id="{2401C40C-B30C-44AE-AF39-139E812BA55F}"/>
                </a:ext>
              </a:extLst>
            </p:cNvPr>
            <p:cNvSpPr/>
            <p:nvPr/>
          </p:nvSpPr>
          <p:spPr>
            <a:xfrm>
              <a:off x="196527" y="5492954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4" h="305435">
                  <a:moveTo>
                    <a:pt x="152463" y="0"/>
                  </a:moveTo>
                  <a:lnTo>
                    <a:pt x="104274" y="7771"/>
                  </a:lnTo>
                  <a:lnTo>
                    <a:pt x="62421" y="29413"/>
                  </a:lnTo>
                  <a:lnTo>
                    <a:pt x="29417" y="62416"/>
                  </a:lnTo>
                  <a:lnTo>
                    <a:pt x="7772" y="104269"/>
                  </a:lnTo>
                  <a:lnTo>
                    <a:pt x="0" y="152463"/>
                  </a:lnTo>
                  <a:lnTo>
                    <a:pt x="7772" y="200646"/>
                  </a:lnTo>
                  <a:lnTo>
                    <a:pt x="29417" y="242495"/>
                  </a:lnTo>
                  <a:lnTo>
                    <a:pt x="62421" y="275497"/>
                  </a:lnTo>
                  <a:lnTo>
                    <a:pt x="104274" y="297141"/>
                  </a:lnTo>
                  <a:lnTo>
                    <a:pt x="152463" y="304914"/>
                  </a:lnTo>
                  <a:lnTo>
                    <a:pt x="200652" y="297141"/>
                  </a:lnTo>
                  <a:lnTo>
                    <a:pt x="242505" y="275497"/>
                  </a:lnTo>
                  <a:lnTo>
                    <a:pt x="275509" y="242495"/>
                  </a:lnTo>
                  <a:lnTo>
                    <a:pt x="297154" y="200646"/>
                  </a:lnTo>
                  <a:lnTo>
                    <a:pt x="304927" y="152463"/>
                  </a:lnTo>
                  <a:lnTo>
                    <a:pt x="297154" y="104269"/>
                  </a:lnTo>
                  <a:lnTo>
                    <a:pt x="275509" y="62416"/>
                  </a:lnTo>
                  <a:lnTo>
                    <a:pt x="242505" y="29413"/>
                  </a:lnTo>
                  <a:lnTo>
                    <a:pt x="200652" y="7771"/>
                  </a:lnTo>
                  <a:lnTo>
                    <a:pt x="152463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273" y="5563166"/>
              <a:ext cx="269147" cy="169178"/>
            </a:xfrm>
            <a:prstGeom prst="rect">
              <a:avLst/>
            </a:prstGeom>
          </p:spPr>
        </p:pic>
      </p:grpSp>
      <p:sp>
        <p:nvSpPr>
          <p:cNvPr id="93" name="Прямоугольник 92"/>
          <p:cNvSpPr/>
          <p:nvPr/>
        </p:nvSpPr>
        <p:spPr>
          <a:xfrm>
            <a:off x="7389433" y="5513992"/>
            <a:ext cx="2559355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5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Первая и последняя миля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573037" y="5038316"/>
            <a:ext cx="308819" cy="335833"/>
            <a:chOff x="4496230" y="1982377"/>
            <a:chExt cx="308819" cy="335833"/>
          </a:xfrm>
        </p:grpSpPr>
        <p:sp>
          <p:nvSpPr>
            <p:cNvPr id="98" name="object 9">
              <a:extLst>
                <a:ext uri="{FF2B5EF4-FFF2-40B4-BE49-F238E27FC236}">
                  <a16:creationId xmlns:a16="http://schemas.microsoft.com/office/drawing/2014/main" id="{2401C40C-B30C-44AE-AF39-139E812BA55F}"/>
                </a:ext>
              </a:extLst>
            </p:cNvPr>
            <p:cNvSpPr/>
            <p:nvPr/>
          </p:nvSpPr>
          <p:spPr>
            <a:xfrm>
              <a:off x="4499614" y="1982377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4" h="305435">
                  <a:moveTo>
                    <a:pt x="152463" y="0"/>
                  </a:moveTo>
                  <a:lnTo>
                    <a:pt x="104274" y="7771"/>
                  </a:lnTo>
                  <a:lnTo>
                    <a:pt x="62421" y="29413"/>
                  </a:lnTo>
                  <a:lnTo>
                    <a:pt x="29417" y="62416"/>
                  </a:lnTo>
                  <a:lnTo>
                    <a:pt x="7772" y="104269"/>
                  </a:lnTo>
                  <a:lnTo>
                    <a:pt x="0" y="152463"/>
                  </a:lnTo>
                  <a:lnTo>
                    <a:pt x="7772" y="200646"/>
                  </a:lnTo>
                  <a:lnTo>
                    <a:pt x="29417" y="242495"/>
                  </a:lnTo>
                  <a:lnTo>
                    <a:pt x="62421" y="275497"/>
                  </a:lnTo>
                  <a:lnTo>
                    <a:pt x="104274" y="297141"/>
                  </a:lnTo>
                  <a:lnTo>
                    <a:pt x="152463" y="304914"/>
                  </a:lnTo>
                  <a:lnTo>
                    <a:pt x="200652" y="297141"/>
                  </a:lnTo>
                  <a:lnTo>
                    <a:pt x="242505" y="275497"/>
                  </a:lnTo>
                  <a:lnTo>
                    <a:pt x="275509" y="242495"/>
                  </a:lnTo>
                  <a:lnTo>
                    <a:pt x="297154" y="200646"/>
                  </a:lnTo>
                  <a:lnTo>
                    <a:pt x="304927" y="152463"/>
                  </a:lnTo>
                  <a:lnTo>
                    <a:pt x="297154" y="104269"/>
                  </a:lnTo>
                  <a:lnTo>
                    <a:pt x="275509" y="62416"/>
                  </a:lnTo>
                  <a:lnTo>
                    <a:pt x="242505" y="29413"/>
                  </a:lnTo>
                  <a:lnTo>
                    <a:pt x="200652" y="7771"/>
                  </a:lnTo>
                  <a:lnTo>
                    <a:pt x="152463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99" name="Рисунок 9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30" y="2009391"/>
              <a:ext cx="308819" cy="308819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12249132-5E66-4CFB-8B65-469D57F63AAC}"/>
              </a:ext>
            </a:extLst>
          </p:cNvPr>
          <p:cNvGrpSpPr/>
          <p:nvPr/>
        </p:nvGrpSpPr>
        <p:grpSpPr>
          <a:xfrm>
            <a:off x="6941539" y="5123739"/>
            <a:ext cx="305435" cy="305435"/>
            <a:chOff x="458519" y="5162280"/>
            <a:chExt cx="305435" cy="305435"/>
          </a:xfrm>
        </p:grpSpPr>
        <p:sp>
          <p:nvSpPr>
            <p:cNvPr id="101" name="object 10">
              <a:extLst>
                <a:ext uri="{FF2B5EF4-FFF2-40B4-BE49-F238E27FC236}">
                  <a16:creationId xmlns:a16="http://schemas.microsoft.com/office/drawing/2014/main" id="{E06ECDEB-AC88-407F-AF8F-B1FB564B8E7A}"/>
                </a:ext>
              </a:extLst>
            </p:cNvPr>
            <p:cNvSpPr/>
            <p:nvPr/>
          </p:nvSpPr>
          <p:spPr>
            <a:xfrm>
              <a:off x="458519" y="5162280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4" h="305435">
                  <a:moveTo>
                    <a:pt x="152463" y="0"/>
                  </a:moveTo>
                  <a:lnTo>
                    <a:pt x="104274" y="7771"/>
                  </a:lnTo>
                  <a:lnTo>
                    <a:pt x="62421" y="29413"/>
                  </a:lnTo>
                  <a:lnTo>
                    <a:pt x="29417" y="62416"/>
                  </a:lnTo>
                  <a:lnTo>
                    <a:pt x="7772" y="104269"/>
                  </a:lnTo>
                  <a:lnTo>
                    <a:pt x="0" y="152463"/>
                  </a:lnTo>
                  <a:lnTo>
                    <a:pt x="7772" y="200646"/>
                  </a:lnTo>
                  <a:lnTo>
                    <a:pt x="29417" y="242495"/>
                  </a:lnTo>
                  <a:lnTo>
                    <a:pt x="62421" y="275497"/>
                  </a:lnTo>
                  <a:lnTo>
                    <a:pt x="104274" y="297141"/>
                  </a:lnTo>
                  <a:lnTo>
                    <a:pt x="152463" y="304914"/>
                  </a:lnTo>
                  <a:lnTo>
                    <a:pt x="200652" y="297141"/>
                  </a:lnTo>
                  <a:lnTo>
                    <a:pt x="242505" y="275497"/>
                  </a:lnTo>
                  <a:lnTo>
                    <a:pt x="275509" y="242495"/>
                  </a:lnTo>
                  <a:lnTo>
                    <a:pt x="297154" y="200646"/>
                  </a:lnTo>
                  <a:lnTo>
                    <a:pt x="304927" y="152463"/>
                  </a:lnTo>
                  <a:lnTo>
                    <a:pt x="297154" y="104269"/>
                  </a:lnTo>
                  <a:lnTo>
                    <a:pt x="275509" y="62416"/>
                  </a:lnTo>
                  <a:lnTo>
                    <a:pt x="242505" y="29413"/>
                  </a:lnTo>
                  <a:lnTo>
                    <a:pt x="200652" y="7771"/>
                  </a:lnTo>
                  <a:lnTo>
                    <a:pt x="152463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2" name="object 11">
              <a:extLst>
                <a:ext uri="{FF2B5EF4-FFF2-40B4-BE49-F238E27FC236}">
                  <a16:creationId xmlns:a16="http://schemas.microsoft.com/office/drawing/2014/main" id="{CA830230-479C-440A-AF53-918176A3536B}"/>
                </a:ext>
              </a:extLst>
            </p:cNvPr>
            <p:cNvSpPr/>
            <p:nvPr/>
          </p:nvSpPr>
          <p:spPr>
            <a:xfrm>
              <a:off x="508924" y="5220410"/>
              <a:ext cx="198564" cy="1937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990B646-35AA-4B3D-995C-C0089F1F08EC}"/>
              </a:ext>
            </a:extLst>
          </p:cNvPr>
          <p:cNvGrpSpPr/>
          <p:nvPr/>
        </p:nvGrpSpPr>
        <p:grpSpPr>
          <a:xfrm>
            <a:off x="6942651" y="4713765"/>
            <a:ext cx="305435" cy="305435"/>
            <a:chOff x="3579284" y="4449938"/>
            <a:chExt cx="305435" cy="305435"/>
          </a:xfrm>
        </p:grpSpPr>
        <p:sp>
          <p:nvSpPr>
            <p:cNvPr id="104" name="object 45">
              <a:extLst>
                <a:ext uri="{FF2B5EF4-FFF2-40B4-BE49-F238E27FC236}">
                  <a16:creationId xmlns:a16="http://schemas.microsoft.com/office/drawing/2014/main" id="{0C8B8F16-9D28-4ED7-87EE-ECE0CA015B55}"/>
                </a:ext>
              </a:extLst>
            </p:cNvPr>
            <p:cNvSpPr/>
            <p:nvPr/>
          </p:nvSpPr>
          <p:spPr>
            <a:xfrm>
              <a:off x="3579284" y="4449938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5" h="305435">
                  <a:moveTo>
                    <a:pt x="152463" y="0"/>
                  </a:moveTo>
                  <a:lnTo>
                    <a:pt x="104274" y="7771"/>
                  </a:lnTo>
                  <a:lnTo>
                    <a:pt x="62421" y="29413"/>
                  </a:lnTo>
                  <a:lnTo>
                    <a:pt x="29417" y="62416"/>
                  </a:lnTo>
                  <a:lnTo>
                    <a:pt x="7772" y="104269"/>
                  </a:lnTo>
                  <a:lnTo>
                    <a:pt x="0" y="152463"/>
                  </a:lnTo>
                  <a:lnTo>
                    <a:pt x="7772" y="200646"/>
                  </a:lnTo>
                  <a:lnTo>
                    <a:pt x="29417" y="242495"/>
                  </a:lnTo>
                  <a:lnTo>
                    <a:pt x="62421" y="275497"/>
                  </a:lnTo>
                  <a:lnTo>
                    <a:pt x="104274" y="297141"/>
                  </a:lnTo>
                  <a:lnTo>
                    <a:pt x="152463" y="304914"/>
                  </a:lnTo>
                  <a:lnTo>
                    <a:pt x="200652" y="297141"/>
                  </a:lnTo>
                  <a:lnTo>
                    <a:pt x="242505" y="275497"/>
                  </a:lnTo>
                  <a:lnTo>
                    <a:pt x="275509" y="242495"/>
                  </a:lnTo>
                  <a:lnTo>
                    <a:pt x="297154" y="200646"/>
                  </a:lnTo>
                  <a:lnTo>
                    <a:pt x="304927" y="152463"/>
                  </a:lnTo>
                  <a:lnTo>
                    <a:pt x="297154" y="104269"/>
                  </a:lnTo>
                  <a:lnTo>
                    <a:pt x="275509" y="62416"/>
                  </a:lnTo>
                  <a:lnTo>
                    <a:pt x="242505" y="29413"/>
                  </a:lnTo>
                  <a:lnTo>
                    <a:pt x="200652" y="7771"/>
                  </a:lnTo>
                  <a:lnTo>
                    <a:pt x="152463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5" name="object 46">
              <a:extLst>
                <a:ext uri="{FF2B5EF4-FFF2-40B4-BE49-F238E27FC236}">
                  <a16:creationId xmlns:a16="http://schemas.microsoft.com/office/drawing/2014/main" id="{35F002E6-5328-4F6E-834D-D32856C1D385}"/>
                </a:ext>
              </a:extLst>
            </p:cNvPr>
            <p:cNvSpPr/>
            <p:nvPr/>
          </p:nvSpPr>
          <p:spPr>
            <a:xfrm>
              <a:off x="3655491" y="4508081"/>
              <a:ext cx="152514" cy="1886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08" name="Прямоугольник 107"/>
          <p:cNvSpPr/>
          <p:nvPr/>
        </p:nvSpPr>
        <p:spPr>
          <a:xfrm>
            <a:off x="7365202" y="4662821"/>
            <a:ext cx="3607398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1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3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Разработка</a:t>
            </a:r>
            <a:r>
              <a:rPr kumimoji="0" lang="ru-RU" sz="1400" b="0" i="0" u="none" strike="noStrike" kern="1200" cap="none" spc="-6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</a:t>
            </a:r>
            <a:r>
              <a:rPr kumimoji="0" lang="ru-RU" sz="1400" b="0" i="0" u="none" strike="noStrike" kern="1200" cap="none" spc="-6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lang="ru-RU" sz="1400" b="0" i="0" u="none" strike="noStrike" kern="1200" cap="none" spc="-3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согласование</a:t>
            </a:r>
            <a:r>
              <a:rPr kumimoji="0" lang="ru-RU" sz="1400" b="0" i="0" u="none" strike="noStrike" kern="1200" cap="none" spc="-6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lang="ru-RU" sz="14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чертежей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</a:t>
            </a:r>
            <a:r>
              <a:rPr kumimoji="0" lang="ru-RU" sz="14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lang="ru-RU" sz="1400" b="0" i="0" u="none" strike="noStrike" kern="1200" cap="none" spc="-25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схем</a:t>
            </a:r>
            <a:r>
              <a:rPr kumimoji="0" lang="ru-RU" sz="1400" b="0" i="0" u="none" strike="noStrike" kern="1200" cap="none" spc="-6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размещения и </a:t>
            </a:r>
            <a:r>
              <a:rPr kumimoji="0" lang="ru-RU" sz="1400" b="0" i="0" u="none" strike="noStrike" kern="1200" cap="none" spc="-3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крепления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7365201" y="5157305"/>
            <a:ext cx="3607398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5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Погрузка-выгрузка, крепление груза</a:t>
            </a:r>
          </a:p>
        </p:txBody>
      </p:sp>
      <p:sp>
        <p:nvSpPr>
          <p:cNvPr id="38" name="object 2">
            <a:extLst>
              <a:ext uri="{FF2B5EF4-FFF2-40B4-BE49-F238E27FC236}">
                <a16:creationId xmlns:a16="http://schemas.microsoft.com/office/drawing/2014/main" id="{A334C985-B7F6-463F-987C-9B14D0840A60}"/>
              </a:ext>
            </a:extLst>
          </p:cNvPr>
          <p:cNvSpPr/>
          <p:nvPr/>
        </p:nvSpPr>
        <p:spPr>
          <a:xfrm>
            <a:off x="573037" y="5480253"/>
            <a:ext cx="304927" cy="304914"/>
          </a:xfrm>
          <a:prstGeom prst="rect">
            <a:avLst/>
          </a:prstGeom>
          <a:blipFill>
            <a:blip r:embed="rId9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77964" y="5489722"/>
            <a:ext cx="518267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1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3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Внутренние </a:t>
            </a:r>
            <a:r>
              <a:rPr kumimoji="0" lang="ru-RU" sz="14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 </a:t>
            </a:r>
            <a:r>
              <a:rPr kumimoji="0" lang="ru-RU" sz="1400" b="0" i="0" u="none" strike="noStrike" kern="1200" cap="none" spc="-3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международные перевозки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10815" y="5836241"/>
            <a:ext cx="11499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Наличие более 200 собственных вагонов-транспортеров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 сцепов для перевозки длинномерных грузов</a:t>
            </a:r>
            <a:endParaRPr kumimoji="0" lang="ru-RU" sz="1800" b="1" i="0" u="none" strike="noStrike" kern="1200" cap="none" spc="-3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5" t="13101" r="58142" b="68207"/>
          <a:stretch/>
        </p:blipFill>
        <p:spPr>
          <a:xfrm>
            <a:off x="5718371" y="4742892"/>
            <a:ext cx="990510" cy="990510"/>
          </a:xfrm>
          <a:prstGeom prst="rect">
            <a:avLst/>
          </a:prstGeom>
        </p:spPr>
      </p:pic>
      <p:sp>
        <p:nvSpPr>
          <p:cNvPr id="44" name="object 2"/>
          <p:cNvSpPr txBox="1"/>
          <p:nvPr/>
        </p:nvSpPr>
        <p:spPr>
          <a:xfrm>
            <a:off x="447624" y="2374296"/>
            <a:ext cx="13220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90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45" normalizeH="0" baseline="0" noProof="0" dirty="0">
                <a:ln>
                  <a:noFill/>
                </a:ln>
                <a:solidFill>
                  <a:srgbClr val="933B9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ПРОЕКТНАЯ  ЛОГИСТИКА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6" name="object 3"/>
          <p:cNvSpPr txBox="1"/>
          <p:nvPr/>
        </p:nvSpPr>
        <p:spPr>
          <a:xfrm>
            <a:off x="6173834" y="1057509"/>
            <a:ext cx="7454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45" normalizeH="0" baseline="0" noProof="0" dirty="0">
                <a:ln>
                  <a:noFill/>
                </a:ln>
                <a:solidFill>
                  <a:srgbClr val="003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ГРУЗЫ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8" name="object 4"/>
          <p:cNvSpPr txBox="1"/>
          <p:nvPr/>
        </p:nvSpPr>
        <p:spPr>
          <a:xfrm>
            <a:off x="2873469" y="1329536"/>
            <a:ext cx="25431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Перевозка негабаритных,  </a:t>
            </a:r>
            <a:r>
              <a:rPr kumimoji="0" sz="1200" b="0" i="0" u="none" strike="noStrike" kern="1200" cap="none" spc="-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тяжеловесных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/>
            </a:r>
            <a:b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</a:t>
            </a:r>
            <a:r>
              <a:rPr kumimoji="0" sz="12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длинномерных 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грузов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9" name="object 5"/>
          <p:cNvSpPr txBox="1"/>
          <p:nvPr/>
        </p:nvSpPr>
        <p:spPr>
          <a:xfrm>
            <a:off x="6170762" y="1438644"/>
            <a:ext cx="376999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сельскохозяйственная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/>
            </a:r>
            <a:b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строительная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техника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0" name="object 6"/>
          <p:cNvSpPr txBox="1"/>
          <p:nvPr/>
        </p:nvSpPr>
        <p:spPr>
          <a:xfrm>
            <a:off x="6170762" y="2007776"/>
            <a:ext cx="373443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нефтегазовое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энергетическое</a:t>
            </a:r>
            <a:r>
              <a:rPr kumimoji="0" sz="1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ru-RU" sz="1200" b="0" i="0" u="none" strike="noStrike" kern="1200" cap="none" spc="-6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/>
            </a:r>
            <a:br>
              <a:rPr kumimoji="0" lang="ru-RU" sz="1200" b="0" i="0" u="none" strike="noStrike" kern="1200" cap="none" spc="-6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оборудование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1" name="object 7"/>
          <p:cNvSpPr txBox="1"/>
          <p:nvPr/>
        </p:nvSpPr>
        <p:spPr>
          <a:xfrm>
            <a:off x="6170762" y="2535180"/>
            <a:ext cx="2647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металлургическое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оборудование  и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станки различного</a:t>
            </a:r>
            <a:r>
              <a:rPr kumimoji="0" sz="1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назначения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2" name="object 8"/>
          <p:cNvSpPr txBox="1"/>
          <p:nvPr/>
        </p:nvSpPr>
        <p:spPr>
          <a:xfrm>
            <a:off x="6170762" y="3190942"/>
            <a:ext cx="21221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железнодорожные</a:t>
            </a:r>
            <a:r>
              <a:rPr kumimoji="0" sz="1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рельсы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3" name="object 9"/>
          <p:cNvSpPr txBox="1"/>
          <p:nvPr/>
        </p:nvSpPr>
        <p:spPr>
          <a:xfrm>
            <a:off x="6170762" y="3798730"/>
            <a:ext cx="2733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ЖБИ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металлоконструкции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</a:t>
            </a:r>
            <a:r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т.д.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4" name="object 10"/>
          <p:cNvSpPr txBox="1"/>
          <p:nvPr/>
        </p:nvSpPr>
        <p:spPr>
          <a:xfrm>
            <a:off x="2873469" y="3243586"/>
            <a:ext cx="29413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Перевозка </a:t>
            </a:r>
            <a:r>
              <a:rPr kumimoji="0" sz="1200" b="0" i="0" u="none" strike="noStrike" kern="1200" cap="none" spc="-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грузов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/>
            </a:r>
            <a:b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sz="1200" b="0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на</a:t>
            </a:r>
            <a:r>
              <a:rPr kumimoji="0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универсальном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sz="1200" b="0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подвижном</a:t>
            </a:r>
            <a:r>
              <a:rPr kumimoji="0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составе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5" name="object 11"/>
          <p:cNvSpPr txBox="1"/>
          <p:nvPr/>
        </p:nvSpPr>
        <p:spPr>
          <a:xfrm>
            <a:off x="2877284" y="2282443"/>
            <a:ext cx="27724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Предоставление  </a:t>
            </a:r>
            <a:r>
              <a:rPr kumimoji="0" sz="1200" b="0" i="0" u="none" strike="noStrike" kern="1200" cap="none" spc="-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специализированного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/>
            </a:r>
            <a:b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sz="1200" b="0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подвижного</a:t>
            </a:r>
            <a:r>
              <a:rPr kumimoji="0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состава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2" name="Holder 6"/>
          <p:cNvSpPr txBox="1">
            <a:spLocks/>
          </p:cNvSpPr>
          <p:nvPr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978099"/>
      </p:ext>
    </p:extLst>
  </p:cSld>
  <p:clrMapOvr>
    <a:masterClrMapping/>
  </p:clrMapOvr>
</p:sld>
</file>

<file path=ppt/theme/theme1.xml><?xml version="1.0" encoding="utf-8"?>
<a:theme xmlns:a="http://schemas.openxmlformats.org/drawingml/2006/main" name="RZDL">
  <a:themeElements>
    <a:clrScheme name="РЖД Логистика">
      <a:dk1>
        <a:srgbClr val="44546A"/>
      </a:dk1>
      <a:lt1>
        <a:sysClr val="window" lastClr="FFFFFF"/>
      </a:lt1>
      <a:dk2>
        <a:srgbClr val="44546A"/>
      </a:dk2>
      <a:lt2>
        <a:srgbClr val="D6DCE4"/>
      </a:lt2>
      <a:accent1>
        <a:srgbClr val="44546A"/>
      </a:accent1>
      <a:accent2>
        <a:srgbClr val="ED7D31"/>
      </a:accent2>
      <a:accent3>
        <a:srgbClr val="5B9BD5"/>
      </a:accent3>
      <a:accent4>
        <a:srgbClr val="9A3487"/>
      </a:accent4>
      <a:accent5>
        <a:srgbClr val="E73F22"/>
      </a:accent5>
      <a:accent6>
        <a:srgbClr val="70AD47"/>
      </a:accent6>
      <a:hlink>
        <a:srgbClr val="4472C4"/>
      </a:hlink>
      <a:folHlink>
        <a:srgbClr val="4472C4"/>
      </a:folHlink>
    </a:clrScheme>
    <a:fontScheme name="Другая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pattFill prst="ltUpDiag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Шаблон презентаций 2021.pptx  -  только для чтения" id="{907EB642-A523-4A36-8FFF-BC2DA610566C}" vid="{F22ED413-BC22-4462-89F0-541FCD8797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1470</TotalTime>
  <Words>459</Words>
  <Application>Microsoft Office PowerPoint</Application>
  <PresentationFormat>Широкоэкранный</PresentationFormat>
  <Paragraphs>79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 Nasr</vt:lpstr>
      <vt:lpstr>Arial</vt:lpstr>
      <vt:lpstr>Calibri</vt:lpstr>
      <vt:lpstr>Times New Roman</vt:lpstr>
      <vt:lpstr>Verdana</vt:lpstr>
      <vt:lpstr>RZDL</vt:lpstr>
      <vt:lpstr>Office Theme</vt:lpstr>
      <vt:lpstr>МЕЖДУНАРОДНЫЙ ТРАНСПОРТНЫЙ КОРИДОР «СЕВЕР – ЮГ» </vt:lpstr>
      <vt:lpstr>ЛОГИСТИЧЕСКАЯ ЭКОСИСТЕМА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Фандеев Илья Владимирович</dc:creator>
  <cp:lastModifiedBy>Фандеев Илья Владимирович</cp:lastModifiedBy>
  <cp:revision>44</cp:revision>
  <dcterms:created xsi:type="dcterms:W3CDTF">2023-01-26T13:37:42Z</dcterms:created>
  <dcterms:modified xsi:type="dcterms:W3CDTF">2023-03-20T12:07:22Z</dcterms:modified>
</cp:coreProperties>
</file>